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67" r:id="rId5"/>
    <p:sldId id="261" r:id="rId6"/>
    <p:sldId id="268" r:id="rId7"/>
    <p:sldId id="260" r:id="rId8"/>
    <p:sldId id="269" r:id="rId9"/>
    <p:sldId id="263" r:id="rId10"/>
    <p:sldId id="270" r:id="rId11"/>
    <p:sldId id="271" r:id="rId12"/>
    <p:sldId id="272" r:id="rId13"/>
    <p:sldId id="266" r:id="rId14"/>
  </p:sldIdLst>
  <p:sldSz cx="18288000" cy="10287000"/>
  <p:notesSz cx="6858000" cy="9144000"/>
  <p:embeddedFontLst>
    <p:embeddedFont>
      <p:font typeface="Bryndan Writ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lacial Indifference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22" autoAdjust="0"/>
  </p:normalViewPr>
  <p:slideViewPr>
    <p:cSldViewPr>
      <p:cViewPr varScale="1">
        <p:scale>
          <a:sx n="48" d="100"/>
          <a:sy n="48" d="100"/>
        </p:scale>
        <p:origin x="5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8372" y="1935357"/>
            <a:ext cx="11080422" cy="5997279"/>
          </a:xfrm>
          <a:custGeom>
            <a:avLst/>
            <a:gdLst/>
            <a:ahLst/>
            <a:cxnLst/>
            <a:rect l="l" t="t" r="r" b="b"/>
            <a:pathLst>
              <a:path w="11080422" h="5997279">
                <a:moveTo>
                  <a:pt x="0" y="0"/>
                </a:moveTo>
                <a:lnTo>
                  <a:pt x="11080423" y="0"/>
                </a:lnTo>
                <a:lnTo>
                  <a:pt x="11080423" y="5997279"/>
                </a:lnTo>
                <a:lnTo>
                  <a:pt x="0" y="5997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880050" y="8811114"/>
            <a:ext cx="20637059" cy="3086100"/>
            <a:chOff x="0" y="0"/>
            <a:chExt cx="5435275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5275" cy="812800"/>
            </a:xfrm>
            <a:custGeom>
              <a:avLst/>
              <a:gdLst/>
              <a:ahLst/>
              <a:cxnLst/>
              <a:rect l="l" t="t" r="r" b="b"/>
              <a:pathLst>
                <a:path w="5435275" h="812800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276076" y="6078783"/>
            <a:ext cx="6166049" cy="5464661"/>
          </a:xfrm>
          <a:custGeom>
            <a:avLst/>
            <a:gdLst/>
            <a:ahLst/>
            <a:cxnLst/>
            <a:rect l="l" t="t" r="r" b="b"/>
            <a:pathLst>
              <a:path w="6166049" h="5464661">
                <a:moveTo>
                  <a:pt x="0" y="0"/>
                </a:moveTo>
                <a:lnTo>
                  <a:pt x="6166049" y="0"/>
                </a:lnTo>
                <a:lnTo>
                  <a:pt x="6166049" y="5464661"/>
                </a:lnTo>
                <a:lnTo>
                  <a:pt x="0" y="54646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187208" y="-614510"/>
            <a:ext cx="4431816" cy="4665069"/>
          </a:xfrm>
          <a:custGeom>
            <a:avLst/>
            <a:gdLst/>
            <a:ahLst/>
            <a:cxnLst/>
            <a:rect l="l" t="t" r="r" b="b"/>
            <a:pathLst>
              <a:path w="4431816" h="4665069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86735" y="1346399"/>
            <a:ext cx="3272360" cy="3966497"/>
          </a:xfrm>
          <a:custGeom>
            <a:avLst/>
            <a:gdLst/>
            <a:ahLst/>
            <a:cxnLst/>
            <a:rect l="l" t="t" r="r" b="b"/>
            <a:pathLst>
              <a:path w="3272360" h="3966497">
                <a:moveTo>
                  <a:pt x="0" y="0"/>
                </a:moveTo>
                <a:lnTo>
                  <a:pt x="3272359" y="0"/>
                </a:lnTo>
                <a:lnTo>
                  <a:pt x="3272359" y="3966496"/>
                </a:lnTo>
                <a:lnTo>
                  <a:pt x="0" y="39664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721932" y="6632028"/>
            <a:ext cx="6633407" cy="6675126"/>
          </a:xfrm>
          <a:custGeom>
            <a:avLst/>
            <a:gdLst/>
            <a:ahLst/>
            <a:cxnLst/>
            <a:rect l="l" t="t" r="r" b="b"/>
            <a:pathLst>
              <a:path w="6633407" h="6675126">
                <a:moveTo>
                  <a:pt x="0" y="0"/>
                </a:moveTo>
                <a:lnTo>
                  <a:pt x="6633406" y="0"/>
                </a:lnTo>
                <a:lnTo>
                  <a:pt x="6633406" y="6675126"/>
                </a:lnTo>
                <a:lnTo>
                  <a:pt x="0" y="66751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20022" y="4050559"/>
            <a:ext cx="8597122" cy="1667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2"/>
              </a:lnSpc>
            </a:pPr>
            <a:r>
              <a:rPr lang="en-US" sz="14764" dirty="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GARAM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EA8CA5BC-DF99-48F1-A976-2EA788CC1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932">
        <p159:morph option="byObject"/>
      </p:transition>
    </mc:Choice>
    <mc:Fallback xmlns="">
      <p:transition spd="slow" advTm="4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072092" y="0"/>
            <a:ext cx="4431816" cy="4665069"/>
          </a:xfrm>
          <a:custGeom>
            <a:avLst/>
            <a:gdLst/>
            <a:ahLst/>
            <a:cxnLst/>
            <a:rect l="l" t="t" r="r" b="b"/>
            <a:pathLst>
              <a:path w="4431816" h="4665069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086833" y="6579723"/>
            <a:ext cx="1197549" cy="3707277"/>
          </a:xfrm>
          <a:custGeom>
            <a:avLst/>
            <a:gdLst/>
            <a:ahLst/>
            <a:cxnLst/>
            <a:rect l="l" t="t" r="r" b="b"/>
            <a:pathLst>
              <a:path w="1197549" h="3707277">
                <a:moveTo>
                  <a:pt x="0" y="0"/>
                </a:moveTo>
                <a:lnTo>
                  <a:pt x="1197549" y="0"/>
                </a:lnTo>
                <a:lnTo>
                  <a:pt x="1197549" y="3707277"/>
                </a:lnTo>
                <a:lnTo>
                  <a:pt x="0" y="3707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3109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280539" y="3125966"/>
            <a:ext cx="5816811" cy="38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6800" y="2669169"/>
            <a:ext cx="15614892" cy="4948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4. Garam Epsom (MgSO₄):  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44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	* 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Digunakan dalam perubatan untuk melegakan sakit otot 	dan 	sembelit.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44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5. 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Sodium Benzoat:  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44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	* </a:t>
            </a: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Pengawet makanan dan minuman.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D5C57"/>
              </a:solidFill>
              <a:effectLst/>
              <a:uLnTx/>
              <a:uFillTx/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B793C0-BC63-417A-AFF5-BFA6B54D0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0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988">
        <p159:morph option="byObject"/>
      </p:transition>
    </mc:Choice>
    <mc:Fallback xmlns="">
      <p:transition spd="slow" advTm="13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072092" y="0"/>
            <a:ext cx="4431816" cy="4665069"/>
          </a:xfrm>
          <a:custGeom>
            <a:avLst/>
            <a:gdLst/>
            <a:ahLst/>
            <a:cxnLst/>
            <a:rect l="l" t="t" r="r" b="b"/>
            <a:pathLst>
              <a:path w="4431816" h="4665069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086833" y="6579723"/>
            <a:ext cx="1197549" cy="3707277"/>
          </a:xfrm>
          <a:custGeom>
            <a:avLst/>
            <a:gdLst/>
            <a:ahLst/>
            <a:cxnLst/>
            <a:rect l="l" t="t" r="r" b="b"/>
            <a:pathLst>
              <a:path w="1197549" h="3707277">
                <a:moveTo>
                  <a:pt x="0" y="0"/>
                </a:moveTo>
                <a:lnTo>
                  <a:pt x="1197549" y="0"/>
                </a:lnTo>
                <a:lnTo>
                  <a:pt x="1197549" y="3707277"/>
                </a:lnTo>
                <a:lnTo>
                  <a:pt x="0" y="3707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3109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280539" y="3125966"/>
            <a:ext cx="5816811" cy="38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6554" y="1970804"/>
            <a:ext cx="15614892" cy="6345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Kuprum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(II)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sulfat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CuSO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₄):  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	*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Digunakan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untuk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mengesan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kehadiran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air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menjadi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biru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apabila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 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mengandungi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air).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2.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Natrium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karbonat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Na₂CO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₃):  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	*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Digunakan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titrasi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sebagai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bahan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piawai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Amonium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klorida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NH₄Cl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):   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	*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Digunakan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larutan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penimbal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eksperimen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makmal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9600" y="919609"/>
            <a:ext cx="1423950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3.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Kegunaan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Garam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makmal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D5C57"/>
              </a:solidFill>
              <a:effectLst/>
              <a:uLnTx/>
              <a:uFillTx/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B7AC84-77D0-412F-8B51-1D2F18684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9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675">
        <p159:morph option="byObject"/>
      </p:transition>
    </mc:Choice>
    <mc:Fallback xmlns="">
      <p:transition spd="slow" advTm="20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0783" y="804364"/>
            <a:ext cx="16602663" cy="10663736"/>
          </a:xfrm>
          <a:custGeom>
            <a:avLst/>
            <a:gdLst/>
            <a:ahLst/>
            <a:cxnLst/>
            <a:rect l="l" t="t" r="r" b="b"/>
            <a:pathLst>
              <a:path w="11080422" h="5997279">
                <a:moveTo>
                  <a:pt x="0" y="0"/>
                </a:moveTo>
                <a:lnTo>
                  <a:pt x="11080423" y="0"/>
                </a:lnTo>
                <a:lnTo>
                  <a:pt x="11080423" y="5997279"/>
                </a:lnTo>
                <a:lnTo>
                  <a:pt x="0" y="5997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880051" y="9976493"/>
            <a:ext cx="20637059" cy="3086100"/>
            <a:chOff x="0" y="0"/>
            <a:chExt cx="5435275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5275" cy="812800"/>
            </a:xfrm>
            <a:custGeom>
              <a:avLst/>
              <a:gdLst/>
              <a:ahLst/>
              <a:cxnLst/>
              <a:rect l="l" t="t" r="r" b="b"/>
              <a:pathLst>
                <a:path w="5435275" h="812800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798231" y="7821600"/>
            <a:ext cx="4748986" cy="3646500"/>
          </a:xfrm>
          <a:custGeom>
            <a:avLst/>
            <a:gdLst/>
            <a:ahLst/>
            <a:cxnLst/>
            <a:rect l="l" t="t" r="r" b="b"/>
            <a:pathLst>
              <a:path w="6166049" h="5464661">
                <a:moveTo>
                  <a:pt x="0" y="0"/>
                </a:moveTo>
                <a:lnTo>
                  <a:pt x="6166049" y="0"/>
                </a:lnTo>
                <a:lnTo>
                  <a:pt x="6166049" y="5464661"/>
                </a:lnTo>
                <a:lnTo>
                  <a:pt x="0" y="54646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40783" y="501150"/>
            <a:ext cx="5309778" cy="1436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2"/>
              </a:lnSpc>
            </a:pPr>
            <a:r>
              <a:rPr lang="en-US" sz="6600" dirty="0" err="1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kesimpulan</a:t>
            </a:r>
            <a:endParaRPr lang="en-US" sz="6600" dirty="0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12E2BBBA-B31C-47B6-898A-0AC437E79F81}"/>
              </a:ext>
            </a:extLst>
          </p:cNvPr>
          <p:cNvSpPr txBox="1"/>
          <p:nvPr/>
        </p:nvSpPr>
        <p:spPr>
          <a:xfrm>
            <a:off x="1631032" y="1667362"/>
            <a:ext cx="15614892" cy="7268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Garam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merupakan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sebatian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penting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yang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terbentuk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daripada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tindak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balas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dengan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bahan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lain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seperti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bes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atau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karbonat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diklasifikasikan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kepada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beberapa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jenis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bergantung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kepada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pembentukannya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sifatnya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termasuk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garam normal, garam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dan garam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berkristal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. Garam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digunakan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secara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meluas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pelbagai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industri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seperti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makanan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pertanian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pembinaan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, dan juga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makmal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sebagai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bahan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kimia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penting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eksperimen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dan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analisis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CFB38C6-1221-491C-9441-FB84BC113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38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6658">
        <p159:morph option="byObject"/>
      </p:transition>
    </mc:Choice>
    <mc:Fallback xmlns="">
      <p:transition spd="slow" advTm="16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8372" y="1935357"/>
            <a:ext cx="11080422" cy="5997279"/>
          </a:xfrm>
          <a:custGeom>
            <a:avLst/>
            <a:gdLst/>
            <a:ahLst/>
            <a:cxnLst/>
            <a:rect l="l" t="t" r="r" b="b"/>
            <a:pathLst>
              <a:path w="11080422" h="5997279">
                <a:moveTo>
                  <a:pt x="0" y="0"/>
                </a:moveTo>
                <a:lnTo>
                  <a:pt x="11080423" y="0"/>
                </a:lnTo>
                <a:lnTo>
                  <a:pt x="11080423" y="5997279"/>
                </a:lnTo>
                <a:lnTo>
                  <a:pt x="0" y="5997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880050" y="8811114"/>
            <a:ext cx="20637059" cy="3086100"/>
            <a:chOff x="0" y="0"/>
            <a:chExt cx="5435275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35275" cy="812800"/>
            </a:xfrm>
            <a:custGeom>
              <a:avLst/>
              <a:gdLst/>
              <a:ahLst/>
              <a:cxnLst/>
              <a:rect l="l" t="t" r="r" b="b"/>
              <a:pathLst>
                <a:path w="5435275" h="812800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276076" y="6078783"/>
            <a:ext cx="6166049" cy="5464661"/>
          </a:xfrm>
          <a:custGeom>
            <a:avLst/>
            <a:gdLst/>
            <a:ahLst/>
            <a:cxnLst/>
            <a:rect l="l" t="t" r="r" b="b"/>
            <a:pathLst>
              <a:path w="6166049" h="5464661">
                <a:moveTo>
                  <a:pt x="0" y="0"/>
                </a:moveTo>
                <a:lnTo>
                  <a:pt x="6166049" y="0"/>
                </a:lnTo>
                <a:lnTo>
                  <a:pt x="6166049" y="5464661"/>
                </a:lnTo>
                <a:lnTo>
                  <a:pt x="0" y="54646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187208" y="-614510"/>
            <a:ext cx="4431816" cy="4665069"/>
          </a:xfrm>
          <a:custGeom>
            <a:avLst/>
            <a:gdLst/>
            <a:ahLst/>
            <a:cxnLst/>
            <a:rect l="l" t="t" r="r" b="b"/>
            <a:pathLst>
              <a:path w="4431816" h="4665069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86735" y="1346399"/>
            <a:ext cx="3272360" cy="3966497"/>
          </a:xfrm>
          <a:custGeom>
            <a:avLst/>
            <a:gdLst/>
            <a:ahLst/>
            <a:cxnLst/>
            <a:rect l="l" t="t" r="r" b="b"/>
            <a:pathLst>
              <a:path w="3272360" h="3966497">
                <a:moveTo>
                  <a:pt x="0" y="0"/>
                </a:moveTo>
                <a:lnTo>
                  <a:pt x="3272359" y="0"/>
                </a:lnTo>
                <a:lnTo>
                  <a:pt x="3272359" y="3966496"/>
                </a:lnTo>
                <a:lnTo>
                  <a:pt x="0" y="39664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721932" y="6632028"/>
            <a:ext cx="6633407" cy="6675126"/>
          </a:xfrm>
          <a:custGeom>
            <a:avLst/>
            <a:gdLst/>
            <a:ahLst/>
            <a:cxnLst/>
            <a:rect l="l" t="t" r="r" b="b"/>
            <a:pathLst>
              <a:path w="6633407" h="6675126">
                <a:moveTo>
                  <a:pt x="0" y="0"/>
                </a:moveTo>
                <a:lnTo>
                  <a:pt x="6633406" y="0"/>
                </a:lnTo>
                <a:lnTo>
                  <a:pt x="6633406" y="6675126"/>
                </a:lnTo>
                <a:lnTo>
                  <a:pt x="0" y="66751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14767" y="3272497"/>
            <a:ext cx="8607632" cy="295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10"/>
              </a:lnSpc>
            </a:pPr>
            <a:r>
              <a:rPr lang="en-US" sz="974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Thank you for your attention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53E7733-6A15-4A98-A6DD-91F0EB45E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887">
        <p159:morph option="byObject"/>
      </p:transition>
    </mc:Choice>
    <mc:Fallback xmlns="">
      <p:transition spd="slow" advTm="10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0050" y="8811114"/>
            <a:ext cx="20637059" cy="3086100"/>
            <a:chOff x="0" y="0"/>
            <a:chExt cx="54352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275" cy="812800"/>
            </a:xfrm>
            <a:custGeom>
              <a:avLst/>
              <a:gdLst/>
              <a:ahLst/>
              <a:cxnLst/>
              <a:rect l="l" t="t" r="r" b="b"/>
              <a:pathLst>
                <a:path w="5435275" h="812800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4288" y="2225687"/>
            <a:ext cx="15261804" cy="7458530"/>
          </a:xfrm>
          <a:custGeom>
            <a:avLst/>
            <a:gdLst/>
            <a:ahLst/>
            <a:cxnLst/>
            <a:rect l="l" t="t" r="r" b="b"/>
            <a:pathLst>
              <a:path w="10387680" h="5622332">
                <a:moveTo>
                  <a:pt x="0" y="0"/>
                </a:moveTo>
                <a:lnTo>
                  <a:pt x="10387679" y="0"/>
                </a:lnTo>
                <a:lnTo>
                  <a:pt x="10387679" y="5622332"/>
                </a:lnTo>
                <a:lnTo>
                  <a:pt x="0" y="5622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6349546" y="6275589"/>
            <a:ext cx="1819508" cy="4777057"/>
          </a:xfrm>
          <a:custGeom>
            <a:avLst/>
            <a:gdLst/>
            <a:ahLst/>
            <a:cxnLst/>
            <a:rect l="l" t="t" r="r" b="b"/>
            <a:pathLst>
              <a:path w="1819508" h="4777057">
                <a:moveTo>
                  <a:pt x="1819508" y="0"/>
                </a:moveTo>
                <a:lnTo>
                  <a:pt x="0" y="0"/>
                </a:lnTo>
                <a:lnTo>
                  <a:pt x="0" y="4777057"/>
                </a:lnTo>
                <a:lnTo>
                  <a:pt x="1819508" y="4777057"/>
                </a:lnTo>
                <a:lnTo>
                  <a:pt x="1819508" y="0"/>
                </a:lnTo>
                <a:close/>
              </a:path>
            </a:pathLst>
          </a:custGeom>
          <a:blipFill>
            <a:blip r:embed="rId5"/>
            <a:stretch>
              <a:fillRect l="-33485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27550" y="2985545"/>
            <a:ext cx="14315279" cy="5466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ts val="3919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Menerangkan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maksud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garam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sebagai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sebatian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yang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terbentuk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apabila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ion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hidrogen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dalam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digantikan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oleh ion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logam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atau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ion ammonium.    </a:t>
            </a:r>
          </a:p>
          <a:p>
            <a:pPr marL="742950" indent="-742950" algn="just">
              <a:lnSpc>
                <a:spcPts val="3919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Menjelaskan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proses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pembentukan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garam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melalui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tindak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balas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marL="742950" indent="-742950" algn="just">
              <a:lnSpc>
                <a:spcPts val="3919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Menjelaskan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kaedah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penyediaan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garam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seperti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penetralan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penambahan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lebihan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logam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atau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karbonat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dan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penghabluran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 </a:t>
            </a:r>
          </a:p>
          <a:p>
            <a:pPr marL="742950" indent="-742950" algn="just">
              <a:lnSpc>
                <a:spcPts val="3919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Mengelaskan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jenis-jenis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garam     </a:t>
            </a:r>
          </a:p>
          <a:p>
            <a:pPr marL="742950" indent="-742950" algn="just">
              <a:lnSpc>
                <a:spcPts val="3919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Menjelaskan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kegunaan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pelbagai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jenis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garam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dalam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kehidupan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seharian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</a:t>
            </a:r>
          </a:p>
          <a:p>
            <a:pPr marL="742950" indent="-742950" algn="just">
              <a:lnSpc>
                <a:spcPts val="3919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Melaksanakan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eksperimen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ringkas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yang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melibatkan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penyediaan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garam dan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pengkristalan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   </a:t>
            </a:r>
          </a:p>
          <a:p>
            <a:pPr marL="742950" indent="-742950" algn="just">
              <a:lnSpc>
                <a:spcPts val="3919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Menilai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kepentingan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garam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dalam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pelbagai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bidang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dan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kaitannya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dengan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kehidupan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manusia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serta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alam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sekitar</a:t>
            </a:r>
            <a:r>
              <a:rPr lang="en-US" sz="2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61479" y="875568"/>
            <a:ext cx="129540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54"/>
              </a:lnSpc>
            </a:pPr>
            <a:r>
              <a:rPr lang="en-US" sz="9744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Objektif</a:t>
            </a:r>
            <a:r>
              <a:rPr lang="en-US" sz="9744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9744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Pembelajaran</a:t>
            </a:r>
            <a:endParaRPr lang="en-US" sz="9744" dirty="0">
              <a:solidFill>
                <a:srgbClr val="4D5C57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A58F3D6-9D62-4B99-8E1C-16C323EF8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106">
        <p159:morph option="byObject"/>
      </p:transition>
    </mc:Choice>
    <mc:Fallback xmlns="">
      <p:transition spd="slow" advTm="13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0050" y="8811114"/>
            <a:ext cx="20637059" cy="3086100"/>
            <a:chOff x="0" y="0"/>
            <a:chExt cx="54352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5275" cy="812800"/>
            </a:xfrm>
            <a:custGeom>
              <a:avLst/>
              <a:gdLst/>
              <a:ahLst/>
              <a:cxnLst/>
              <a:rect l="l" t="t" r="r" b="b"/>
              <a:pathLst>
                <a:path w="5435275" h="812800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23169" y="2637970"/>
            <a:ext cx="15261804" cy="7458530"/>
          </a:xfrm>
          <a:custGeom>
            <a:avLst/>
            <a:gdLst/>
            <a:ahLst/>
            <a:cxnLst/>
            <a:rect l="l" t="t" r="r" b="b"/>
            <a:pathLst>
              <a:path w="10387680" h="5622332">
                <a:moveTo>
                  <a:pt x="0" y="0"/>
                </a:moveTo>
                <a:lnTo>
                  <a:pt x="10387679" y="0"/>
                </a:lnTo>
                <a:lnTo>
                  <a:pt x="10387679" y="5622332"/>
                </a:lnTo>
                <a:lnTo>
                  <a:pt x="0" y="5622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6349546" y="6275589"/>
            <a:ext cx="1819508" cy="4777057"/>
          </a:xfrm>
          <a:custGeom>
            <a:avLst/>
            <a:gdLst/>
            <a:ahLst/>
            <a:cxnLst/>
            <a:rect l="l" t="t" r="r" b="b"/>
            <a:pathLst>
              <a:path w="1819508" h="4777057">
                <a:moveTo>
                  <a:pt x="1819508" y="0"/>
                </a:moveTo>
                <a:lnTo>
                  <a:pt x="0" y="0"/>
                </a:lnTo>
                <a:lnTo>
                  <a:pt x="0" y="4777057"/>
                </a:lnTo>
                <a:lnTo>
                  <a:pt x="1819508" y="4777057"/>
                </a:lnTo>
                <a:lnTo>
                  <a:pt x="1819508" y="0"/>
                </a:lnTo>
                <a:close/>
              </a:path>
            </a:pathLst>
          </a:custGeom>
          <a:blipFill>
            <a:blip r:embed="rId5"/>
            <a:stretch>
              <a:fillRect l="-334859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18884" y="3579423"/>
            <a:ext cx="13670373" cy="4530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Definisi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Garam:</a:t>
            </a:r>
          </a:p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Garam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ialah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sebatian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yang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terbentuk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apabila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ion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hidrogen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(H⁺)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daripada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digantikan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sepenuhnya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atau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sebahagian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oleh ion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atau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ion ammonium (NH₄⁺).</a:t>
            </a:r>
          </a:p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Persamaan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Umum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Pembentukan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Garam:</a:t>
            </a:r>
          </a:p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+ Bes → Garam + Air</a:t>
            </a:r>
          </a:p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Logam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→ Garam + Gas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Hidrogen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Karbonat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→ Garam + Air + Karbon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Dioksida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3169" y="839809"/>
            <a:ext cx="129540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44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1. </a:t>
            </a:r>
            <a:r>
              <a:rPr kumimoji="0" lang="en-US" sz="9744" b="0" i="0" u="none" strike="noStrike" kern="1200" cap="none" spc="0" normalizeH="0" baseline="0" noProof="0" dirty="0" err="1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Pembentukan</a:t>
            </a:r>
            <a:r>
              <a:rPr kumimoji="0" lang="en-US" sz="9744" b="0" i="0" u="none" strike="noStrike" kern="1200" cap="none" spc="0" normalizeH="0" baseline="0" noProof="0" dirty="0">
                <a:ln>
                  <a:noFill/>
                </a:ln>
                <a:solidFill>
                  <a:srgbClr val="4D5C57"/>
                </a:solidFill>
                <a:effectLst/>
                <a:uLnTx/>
                <a:uFillTx/>
                <a:latin typeface="Bryndan Write"/>
                <a:ea typeface="Bryndan Write"/>
                <a:cs typeface="Bryndan Write"/>
                <a:sym typeface="Bryndan Write"/>
              </a:rPr>
              <a:t> Garam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A58F3D6-9D62-4B99-8E1C-16C323EF8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1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106">
        <p159:morph option="byObject"/>
      </p:transition>
    </mc:Choice>
    <mc:Fallback xmlns="">
      <p:transition spd="slow" advTm="13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9698" y="2076736"/>
            <a:ext cx="10277561" cy="6133528"/>
          </a:xfrm>
          <a:custGeom>
            <a:avLst/>
            <a:gdLst/>
            <a:ahLst/>
            <a:cxnLst/>
            <a:rect l="l" t="t" r="r" b="b"/>
            <a:pathLst>
              <a:path w="7014119" h="3796392">
                <a:moveTo>
                  <a:pt x="0" y="0"/>
                </a:moveTo>
                <a:lnTo>
                  <a:pt x="7014119" y="0"/>
                </a:lnTo>
                <a:lnTo>
                  <a:pt x="7014119" y="3796392"/>
                </a:lnTo>
                <a:lnTo>
                  <a:pt x="0" y="3796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grpSp>
        <p:nvGrpSpPr>
          <p:cNvPr id="4" name="Group 4"/>
          <p:cNvGrpSpPr/>
          <p:nvPr/>
        </p:nvGrpSpPr>
        <p:grpSpPr>
          <a:xfrm>
            <a:off x="-880050" y="8811114"/>
            <a:ext cx="20637059" cy="3086100"/>
            <a:chOff x="0" y="0"/>
            <a:chExt cx="5435275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5275" cy="812800"/>
            </a:xfrm>
            <a:custGeom>
              <a:avLst/>
              <a:gdLst/>
              <a:ahLst/>
              <a:cxnLst/>
              <a:rect l="l" t="t" r="r" b="b"/>
              <a:pathLst>
                <a:path w="5435275" h="812800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477691" y="7554669"/>
            <a:ext cx="6166049" cy="5464661"/>
          </a:xfrm>
          <a:custGeom>
            <a:avLst/>
            <a:gdLst/>
            <a:ahLst/>
            <a:cxnLst/>
            <a:rect l="l" t="t" r="r" b="b"/>
            <a:pathLst>
              <a:path w="6166049" h="5464661">
                <a:moveTo>
                  <a:pt x="0" y="0"/>
                </a:moveTo>
                <a:lnTo>
                  <a:pt x="6166049" y="0"/>
                </a:lnTo>
                <a:lnTo>
                  <a:pt x="6166049" y="5464662"/>
                </a:lnTo>
                <a:lnTo>
                  <a:pt x="0" y="54646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423384" y="7410093"/>
            <a:ext cx="6166049" cy="5464661"/>
          </a:xfrm>
          <a:custGeom>
            <a:avLst/>
            <a:gdLst/>
            <a:ahLst/>
            <a:cxnLst/>
            <a:rect l="l" t="t" r="r" b="b"/>
            <a:pathLst>
              <a:path w="6166049" h="5464661">
                <a:moveTo>
                  <a:pt x="6166050" y="0"/>
                </a:moveTo>
                <a:lnTo>
                  <a:pt x="0" y="0"/>
                </a:lnTo>
                <a:lnTo>
                  <a:pt x="0" y="5464661"/>
                </a:lnTo>
                <a:lnTo>
                  <a:pt x="6166050" y="5464661"/>
                </a:lnTo>
                <a:lnTo>
                  <a:pt x="616605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09875" y="1366991"/>
            <a:ext cx="2091466" cy="2453333"/>
          </a:xfrm>
          <a:custGeom>
            <a:avLst/>
            <a:gdLst/>
            <a:ahLst/>
            <a:cxnLst/>
            <a:rect l="l" t="t" r="r" b="b"/>
            <a:pathLst>
              <a:path w="2091466" h="2453333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501748" y="1366991"/>
            <a:ext cx="2091466" cy="2453333"/>
          </a:xfrm>
          <a:custGeom>
            <a:avLst/>
            <a:gdLst/>
            <a:ahLst/>
            <a:cxnLst/>
            <a:rect l="l" t="t" r="r" b="b"/>
            <a:pathLst>
              <a:path w="2091466" h="2453333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675106" y="3108076"/>
            <a:ext cx="10277560" cy="2921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40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</a:t>
            </a:r>
            <a:r>
              <a:rPr lang="en-US" sz="44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Contoh</a:t>
            </a:r>
            <a:r>
              <a:rPr lang="en-US" sz="44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Tindak</a:t>
            </a:r>
            <a:r>
              <a:rPr lang="en-US" sz="44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Balas</a:t>
            </a:r>
            <a:r>
              <a:rPr lang="en-US" sz="44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>
              <a:lnSpc>
                <a:spcPts val="3220"/>
              </a:lnSpc>
            </a:pPr>
            <a:endParaRPr lang="en-US" sz="44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3220"/>
              </a:lnSpc>
            </a:pP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HCl + NaOH → NaCl + H₂O</a:t>
            </a:r>
          </a:p>
          <a:p>
            <a:pPr>
              <a:lnSpc>
                <a:spcPts val="3220"/>
              </a:lnSpc>
            </a:pPr>
            <a:endParaRPr lang="en-US" sz="40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3220"/>
              </a:lnSpc>
            </a:pP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H₂SO₄ + Mg →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MgSO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₄ + H₂</a:t>
            </a:r>
          </a:p>
          <a:p>
            <a:pPr>
              <a:lnSpc>
                <a:spcPts val="3220"/>
              </a:lnSpc>
            </a:pPr>
            <a:endParaRPr lang="en-US" sz="40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3220"/>
              </a:lnSpc>
            </a:pP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HNO₃ +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CaCO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₃ → Ca(NO₃)₂ + CO₂ + H₂O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15C6735-5CBC-4312-9351-A8454D985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23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694">
        <p159:morph option="byObject"/>
      </p:transition>
    </mc:Choice>
    <mc:Fallback xmlns="">
      <p:transition spd="slow" advTm="8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5444473" y="6482285"/>
            <a:ext cx="2785356" cy="4118827"/>
          </a:xfrm>
          <a:custGeom>
            <a:avLst/>
            <a:gdLst/>
            <a:ahLst/>
            <a:cxnLst/>
            <a:rect l="l" t="t" r="r" b="b"/>
            <a:pathLst>
              <a:path w="2785356" h="4118827">
                <a:moveTo>
                  <a:pt x="0" y="0"/>
                </a:moveTo>
                <a:lnTo>
                  <a:pt x="2785356" y="0"/>
                </a:lnTo>
                <a:lnTo>
                  <a:pt x="2785356" y="4118826"/>
                </a:lnTo>
                <a:lnTo>
                  <a:pt x="0" y="411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72092" y="0"/>
            <a:ext cx="4431816" cy="4665069"/>
          </a:xfrm>
          <a:custGeom>
            <a:avLst/>
            <a:gdLst/>
            <a:ahLst/>
            <a:cxnLst/>
            <a:rect l="l" t="t" r="r" b="b"/>
            <a:pathLst>
              <a:path w="4431816" h="4665069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91356" y="2335465"/>
            <a:ext cx="16939432" cy="6006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Kaedah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penetralan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+ Bes → Garam + Air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(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Contoh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HCl + NaOH → NaCl + H₂O)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Kaedah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penambahan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lebihan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logam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kepada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Logam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+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→ Garam + Gas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Hidrogen</a:t>
            </a:r>
            <a:endParaRPr lang="en-US" sz="4400" dirty="0">
              <a:solidFill>
                <a:srgbClr val="4D5C57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(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Contoh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Zn + H₂SO₄ →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ZnSO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₄ + H₂)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400" y="854143"/>
            <a:ext cx="11955387" cy="109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66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Kaedah</a:t>
            </a:r>
            <a:r>
              <a:rPr lang="en-US" sz="66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66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Penyediaan</a:t>
            </a:r>
            <a:r>
              <a:rPr lang="en-US" sz="66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Garam: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5D752FD-840B-4EF8-9B80-E3C47E702B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881">
        <p159:morph option="byObject"/>
      </p:transition>
    </mc:Choice>
    <mc:Fallback xmlns="">
      <p:transition spd="slow" advTm="22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322347" y="7029841"/>
            <a:ext cx="1996170" cy="3301859"/>
          </a:xfrm>
          <a:custGeom>
            <a:avLst/>
            <a:gdLst/>
            <a:ahLst/>
            <a:cxnLst/>
            <a:rect l="l" t="t" r="r" b="b"/>
            <a:pathLst>
              <a:path w="2785356" h="4118827">
                <a:moveTo>
                  <a:pt x="0" y="0"/>
                </a:moveTo>
                <a:lnTo>
                  <a:pt x="2785356" y="0"/>
                </a:lnTo>
                <a:lnTo>
                  <a:pt x="2785356" y="4118826"/>
                </a:lnTo>
                <a:lnTo>
                  <a:pt x="0" y="4118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72092" y="0"/>
            <a:ext cx="4431816" cy="4665069"/>
          </a:xfrm>
          <a:custGeom>
            <a:avLst/>
            <a:gdLst/>
            <a:ahLst/>
            <a:cxnLst/>
            <a:rect l="l" t="t" r="r" b="b"/>
            <a:pathLst>
              <a:path w="4431816" h="4665069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43000" y="1166675"/>
            <a:ext cx="16939432" cy="6996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Kaedah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penambahan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karbonat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logam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kepada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Karbonat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+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→ Garam + Air + Karbon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Dioksida</a:t>
            </a:r>
            <a:endParaRPr lang="en-US" sz="4400" dirty="0">
              <a:solidFill>
                <a:srgbClr val="4D5C57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(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Contoh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CuCO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₃ + HCl →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CuCl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₂ + CO₂ + H₂O)</a:t>
            </a:r>
          </a:p>
          <a:p>
            <a:pPr>
              <a:lnSpc>
                <a:spcPct val="150000"/>
              </a:lnSpc>
            </a:pPr>
            <a:endParaRPr lang="en-US" sz="4400" dirty="0">
              <a:solidFill>
                <a:srgbClr val="4D5C57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4.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Kaedah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penghabluran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Selepas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larutan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garam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terbentuk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ia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dipanaskan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dan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disejukkan</a:t>
            </a:r>
            <a:endParaRPr lang="en-US" sz="4400" dirty="0">
              <a:solidFill>
                <a:srgbClr val="4D5C57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untuk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membentuk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4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hablur</a:t>
            </a:r>
            <a:r>
              <a:rPr lang="en-US" sz="44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garam.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991E832-5833-4138-B8E8-7F6E3C185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13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245">
        <p159:morph option="byObject"/>
      </p:transition>
    </mc:Choice>
    <mc:Fallback xmlns="">
      <p:transition spd="slow" advTm="132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1062" y="3495549"/>
            <a:ext cx="7362409" cy="5632454"/>
          </a:xfrm>
          <a:custGeom>
            <a:avLst/>
            <a:gdLst/>
            <a:ahLst/>
            <a:cxnLst/>
            <a:rect l="l" t="t" r="r" b="b"/>
            <a:pathLst>
              <a:path w="7014119" h="3796392">
                <a:moveTo>
                  <a:pt x="0" y="0"/>
                </a:moveTo>
                <a:lnTo>
                  <a:pt x="7014119" y="0"/>
                </a:lnTo>
                <a:lnTo>
                  <a:pt x="7014119" y="3796392"/>
                </a:lnTo>
                <a:lnTo>
                  <a:pt x="0" y="3796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Freeform 3"/>
          <p:cNvSpPr/>
          <p:nvPr/>
        </p:nvSpPr>
        <p:spPr>
          <a:xfrm>
            <a:off x="9554529" y="3495549"/>
            <a:ext cx="7362409" cy="5632454"/>
          </a:xfrm>
          <a:custGeom>
            <a:avLst/>
            <a:gdLst/>
            <a:ahLst/>
            <a:cxnLst/>
            <a:rect l="l" t="t" r="r" b="b"/>
            <a:pathLst>
              <a:path w="7014119" h="3796392">
                <a:moveTo>
                  <a:pt x="0" y="0"/>
                </a:moveTo>
                <a:lnTo>
                  <a:pt x="7014119" y="0"/>
                </a:lnTo>
                <a:lnTo>
                  <a:pt x="7014119" y="3796392"/>
                </a:lnTo>
                <a:lnTo>
                  <a:pt x="0" y="3796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880050" y="10177844"/>
            <a:ext cx="20637059" cy="1719369"/>
            <a:chOff x="0" y="0"/>
            <a:chExt cx="5435275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5275" cy="812800"/>
            </a:xfrm>
            <a:custGeom>
              <a:avLst/>
              <a:gdLst/>
              <a:ahLst/>
              <a:cxnLst/>
              <a:rect l="l" t="t" r="r" b="b"/>
              <a:pathLst>
                <a:path w="5435275" h="812800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09875" y="1366991"/>
            <a:ext cx="2091466" cy="2453333"/>
          </a:xfrm>
          <a:custGeom>
            <a:avLst/>
            <a:gdLst/>
            <a:ahLst/>
            <a:cxnLst/>
            <a:rect l="l" t="t" r="r" b="b"/>
            <a:pathLst>
              <a:path w="2091466" h="2453333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501748" y="1366991"/>
            <a:ext cx="2091466" cy="2453333"/>
          </a:xfrm>
          <a:custGeom>
            <a:avLst/>
            <a:gdLst/>
            <a:ahLst/>
            <a:cxnLst/>
            <a:rect l="l" t="t" r="r" b="b"/>
            <a:pathLst>
              <a:path w="2091466" h="2453333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110416" y="4174040"/>
            <a:ext cx="6250637" cy="407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36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 Garam </a:t>
            </a:r>
            <a:r>
              <a:rPr lang="en-US" sz="36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36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   </a:t>
            </a:r>
          </a:p>
          <a:p>
            <a:pPr>
              <a:lnSpc>
                <a:spcPts val="3220"/>
              </a:lnSpc>
            </a:pPr>
            <a:endParaRPr lang="en-US" sz="36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3220"/>
              </a:lnSpc>
            </a:pP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Terbentuk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apabila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hanya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sebahagian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ion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hidrogen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dalam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digantikan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   Masih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mengandungi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unsur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hidrogen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  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Contoh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NaHSO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₄ (natrium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hidrogen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sulfat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),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NaHCO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₃ (natrium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hidrogen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karbonat</a:t>
            </a:r>
            <a:r>
              <a:rPr lang="en-US" sz="3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</a:p>
          <a:p>
            <a:pPr algn="ctr">
              <a:lnSpc>
                <a:spcPts val="3220"/>
              </a:lnSpc>
            </a:pPr>
            <a:endParaRPr lang="en-US" sz="23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51319" y="4369600"/>
            <a:ext cx="6401893" cy="2895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220"/>
              </a:lnSpc>
              <a:buAutoNum type="alphaLcPeriod"/>
            </a:pP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Garam Normal: </a:t>
            </a:r>
          </a:p>
          <a:p>
            <a:pPr>
              <a:lnSpc>
                <a:spcPts val="3220"/>
              </a:lnSpc>
            </a:pP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</a:t>
            </a:r>
          </a:p>
          <a:p>
            <a:pPr algn="just">
              <a:lnSpc>
                <a:spcPts val="3220"/>
              </a:lnSpc>
            </a:pP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Terbentuk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apabila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semua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ion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hidrogen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daripada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digantikan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oleh ion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logam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atau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ion ammonium.   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Contoh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NaCl, KNO₃, </a:t>
            </a:r>
            <a:r>
              <a:rPr lang="en-US" sz="40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CaSO</a:t>
            </a:r>
            <a:r>
              <a:rPr lang="en-US" sz="4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₄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8323" y="2362537"/>
            <a:ext cx="9344339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36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Garam </a:t>
            </a:r>
            <a:r>
              <a:rPr lang="en-US" sz="36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boleh</a:t>
            </a:r>
            <a:r>
              <a:rPr lang="en-US" sz="36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diklasifikasikan</a:t>
            </a:r>
            <a:r>
              <a:rPr lang="en-US" sz="36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kepada</a:t>
            </a:r>
            <a:r>
              <a:rPr lang="en-US" sz="36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7800" y="1035584"/>
            <a:ext cx="12600946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9744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2. </a:t>
            </a:r>
            <a:r>
              <a:rPr lang="en-US" sz="9744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Klasifikasi</a:t>
            </a:r>
            <a:r>
              <a:rPr lang="en-US" sz="9744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Garam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0CF75A9-BE4E-4C28-AECF-B1017347F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4390">
        <p159:morph option="byObject"/>
      </p:transition>
    </mc:Choice>
    <mc:Fallback xmlns="">
      <p:transition spd="slow" advTm="243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9200" y="1485900"/>
            <a:ext cx="15458295" cy="9906000"/>
          </a:xfrm>
          <a:custGeom>
            <a:avLst/>
            <a:gdLst/>
            <a:ahLst/>
            <a:cxnLst/>
            <a:rect l="l" t="t" r="r" b="b"/>
            <a:pathLst>
              <a:path w="7014119" h="3796392">
                <a:moveTo>
                  <a:pt x="0" y="0"/>
                </a:moveTo>
                <a:lnTo>
                  <a:pt x="7014119" y="0"/>
                </a:lnTo>
                <a:lnTo>
                  <a:pt x="7014119" y="3796392"/>
                </a:lnTo>
                <a:lnTo>
                  <a:pt x="0" y="3796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grpSp>
        <p:nvGrpSpPr>
          <p:cNvPr id="4" name="Group 4"/>
          <p:cNvGrpSpPr/>
          <p:nvPr/>
        </p:nvGrpSpPr>
        <p:grpSpPr>
          <a:xfrm>
            <a:off x="-880050" y="10177844"/>
            <a:ext cx="20637059" cy="1719369"/>
            <a:chOff x="0" y="0"/>
            <a:chExt cx="5435275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5275" cy="812800"/>
            </a:xfrm>
            <a:custGeom>
              <a:avLst/>
              <a:gdLst/>
              <a:ahLst/>
              <a:cxnLst/>
              <a:rect l="l" t="t" r="r" b="b"/>
              <a:pathLst>
                <a:path w="5435275" h="812800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09875" y="-153872"/>
            <a:ext cx="2091466" cy="2453333"/>
          </a:xfrm>
          <a:custGeom>
            <a:avLst/>
            <a:gdLst/>
            <a:ahLst/>
            <a:cxnLst/>
            <a:rect l="l" t="t" r="r" b="b"/>
            <a:pathLst>
              <a:path w="2091466" h="2453333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88824" y="-216199"/>
            <a:ext cx="2091466" cy="2453333"/>
          </a:xfrm>
          <a:custGeom>
            <a:avLst/>
            <a:gdLst/>
            <a:ahLst/>
            <a:cxnLst/>
            <a:rect l="l" t="t" r="r" b="b"/>
            <a:pathLst>
              <a:path w="2091466" h="2453333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2" name="TextBox 12"/>
          <p:cNvSpPr txBox="1"/>
          <p:nvPr/>
        </p:nvSpPr>
        <p:spPr>
          <a:xfrm>
            <a:off x="2057400" y="1954891"/>
            <a:ext cx="14173200" cy="804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c. Garam Bes: 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Terbentuk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daripada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tindak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balas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antara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lebihan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bes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biasanya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hidroksida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berlebihan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 dan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asid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Contoh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Zn(OH)Cl (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zink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hidroksiklorida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d. Garam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Berkristal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Mengandungi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molekul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air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sebagai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sebahagian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daripada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struktur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hablur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(air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penghabluran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). 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Contoh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CuSO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₄·5H₂Oe.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e. Garam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Berkristal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Anhidrat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): 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Tidak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mempunyai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air 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penghabluran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   	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Contoh</a:t>
            </a:r>
            <a:r>
              <a:rPr lang="en-US" sz="32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NaCl, KNO₃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527E99B-37E2-434C-BF36-1A3F21BA2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2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551">
        <p159:morph option="byObject"/>
      </p:transition>
    </mc:Choice>
    <mc:Fallback xmlns="">
      <p:transition spd="slow" advTm="10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072092" y="0"/>
            <a:ext cx="4431816" cy="4665069"/>
          </a:xfrm>
          <a:custGeom>
            <a:avLst/>
            <a:gdLst/>
            <a:ahLst/>
            <a:cxnLst/>
            <a:rect l="l" t="t" r="r" b="b"/>
            <a:pathLst>
              <a:path w="4431816" h="4665069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086833" y="6579723"/>
            <a:ext cx="1197549" cy="3707277"/>
          </a:xfrm>
          <a:custGeom>
            <a:avLst/>
            <a:gdLst/>
            <a:ahLst/>
            <a:cxnLst/>
            <a:rect l="l" t="t" r="r" b="b"/>
            <a:pathLst>
              <a:path w="1197549" h="3707277">
                <a:moveTo>
                  <a:pt x="0" y="0"/>
                </a:moveTo>
                <a:lnTo>
                  <a:pt x="1197549" y="0"/>
                </a:lnTo>
                <a:lnTo>
                  <a:pt x="1197549" y="3707277"/>
                </a:lnTo>
                <a:lnTo>
                  <a:pt x="0" y="3707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3109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280539" y="3125966"/>
            <a:ext cx="5816811" cy="38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4D5C5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6554" y="1556421"/>
            <a:ext cx="15614892" cy="8192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Kegunaan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Industri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: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Natrium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Klorida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(NaCl):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	*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Pengawet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makanan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(proses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pengasinan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	*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Bahan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mentah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penghasilan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klorin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dan 	natrium 	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hidroksida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melalui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elektrolisis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larutan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garam.  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2.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Kalsium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Karbonat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(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CaCO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₃):      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	*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Digunakan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industri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simen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,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kaca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dan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marmar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3.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Amonium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Nitrat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(NH₄NO₃):      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	*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Digunakan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sebagai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baja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000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pertanian</a:t>
            </a:r>
            <a:r>
              <a:rPr lang="en-US" sz="4000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9600" y="723900"/>
            <a:ext cx="1423950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3. </a:t>
            </a:r>
            <a:r>
              <a:rPr lang="en-US" sz="5400" b="1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Kegunaan</a:t>
            </a:r>
            <a:r>
              <a:rPr lang="en-US" sz="5400" b="1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Garam </a:t>
            </a:r>
            <a:r>
              <a:rPr lang="en-US" sz="5400" b="1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dalam</a:t>
            </a:r>
            <a:r>
              <a:rPr lang="en-US" sz="5400" b="1" dirty="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5400" b="1" dirty="0" err="1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Industri</a:t>
            </a:r>
            <a:endParaRPr lang="en-US" sz="5400" b="1" dirty="0">
              <a:solidFill>
                <a:srgbClr val="4D5C57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FCEA10-9564-43BE-8DBD-8E95717FB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4491">
        <p159:morph option="byObject"/>
      </p:transition>
    </mc:Choice>
    <mc:Fallback xmlns="">
      <p:transition spd="slow" advTm="34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736</Words>
  <Application>Microsoft Office PowerPoint</Application>
  <PresentationFormat>Custom</PresentationFormat>
  <Paragraphs>83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Glacial Indifference</vt:lpstr>
      <vt:lpstr>Arial</vt:lpstr>
      <vt:lpstr>Bryndan Write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Dinda Natalisa</cp:lastModifiedBy>
  <cp:revision>13</cp:revision>
  <dcterms:created xsi:type="dcterms:W3CDTF">2006-08-16T00:00:00Z</dcterms:created>
  <dcterms:modified xsi:type="dcterms:W3CDTF">2025-07-20T08:43:49Z</dcterms:modified>
  <dc:identifier>DAGths0dD_w</dc:identifier>
</cp:coreProperties>
</file>