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8" r:id="rId4"/>
    <p:sldId id="259" r:id="rId5"/>
    <p:sldId id="261" r:id="rId6"/>
    <p:sldId id="268" r:id="rId7"/>
    <p:sldId id="269" r:id="rId8"/>
    <p:sldId id="260" r:id="rId9"/>
    <p:sldId id="270" r:id="rId10"/>
    <p:sldId id="272" r:id="rId11"/>
    <p:sldId id="273" r:id="rId12"/>
    <p:sldId id="271" r:id="rId13"/>
    <p:sldId id="266" r:id="rId14"/>
    <p:sldId id="26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ague Spartan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DC07-1F4C-459D-9706-010398C83F71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295C-55A4-4CD9-8C7C-A60F946F086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18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295C-55A4-4CD9-8C7C-A60F946F0861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725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295C-55A4-4CD9-8C7C-A60F946F0861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884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8295C-55A4-4CD9-8C7C-A60F946F086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35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6.svg"/><Relationship Id="rId5" Type="http://schemas.openxmlformats.org/officeDocument/2006/relationships/image" Target="../media/image13.svg"/><Relationship Id="rId15" Type="http://schemas.openxmlformats.org/officeDocument/2006/relationships/image" Target="../media/image3.sv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44.svg"/><Relationship Id="rId4" Type="http://schemas.openxmlformats.org/officeDocument/2006/relationships/image" Target="../media/image40.sv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12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42.svg"/><Relationship Id="rId4" Type="http://schemas.openxmlformats.org/officeDocument/2006/relationships/image" Target="../media/image13.sv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svg"/><Relationship Id="rId4" Type="http://schemas.openxmlformats.org/officeDocument/2006/relationships/image" Target="../media/image5.svg"/><Relationship Id="rId9" Type="http://schemas.openxmlformats.org/officeDocument/2006/relationships/image" Target="../media/image20.png"/><Relationship Id="rId1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4.png"/><Relationship Id="rId15" Type="http://schemas.openxmlformats.org/officeDocument/2006/relationships/image" Target="../media/image3.svg"/><Relationship Id="rId10" Type="http://schemas.openxmlformats.org/officeDocument/2006/relationships/image" Target="../media/image27.png"/><Relationship Id="rId4" Type="http://schemas.openxmlformats.org/officeDocument/2006/relationships/image" Target="../media/image13.svg"/><Relationship Id="rId9" Type="http://schemas.openxmlformats.org/officeDocument/2006/relationships/image" Target="../media/image26.sv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sv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5" Type="http://schemas.openxmlformats.org/officeDocument/2006/relationships/image" Target="../media/image3.sv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6.svg"/><Relationship Id="rId5" Type="http://schemas.openxmlformats.org/officeDocument/2006/relationships/image" Target="../media/image13.svg"/><Relationship Id="rId15" Type="http://schemas.openxmlformats.org/officeDocument/2006/relationships/image" Target="../media/image3.sv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6.svg"/><Relationship Id="rId5" Type="http://schemas.openxmlformats.org/officeDocument/2006/relationships/image" Target="../media/image13.svg"/><Relationship Id="rId15" Type="http://schemas.openxmlformats.org/officeDocument/2006/relationships/image" Target="../media/image3.sv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09339" y="8812402"/>
            <a:ext cx="1056718" cy="446463"/>
          </a:xfrm>
          <a:custGeom>
            <a:avLst/>
            <a:gdLst/>
            <a:ahLst/>
            <a:cxnLst/>
            <a:rect l="l" t="t" r="r" b="b"/>
            <a:pathLst>
              <a:path w="1056718" h="446463">
                <a:moveTo>
                  <a:pt x="0" y="0"/>
                </a:moveTo>
                <a:lnTo>
                  <a:pt x="1056718" y="0"/>
                </a:lnTo>
                <a:lnTo>
                  <a:pt x="1056718" y="446464"/>
                </a:lnTo>
                <a:lnTo>
                  <a:pt x="0" y="446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952500" y="8383057"/>
            <a:ext cx="3811614" cy="381161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494678" y="-251854"/>
            <a:ext cx="2561108" cy="256110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5B7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603018" y="7477264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896910" y="1730185"/>
            <a:ext cx="1143599" cy="1158137"/>
          </a:xfrm>
          <a:custGeom>
            <a:avLst/>
            <a:gdLst/>
            <a:ahLst/>
            <a:cxnLst/>
            <a:rect l="l" t="t" r="r" b="b"/>
            <a:pathLst>
              <a:path w="1143599" h="1158137">
                <a:moveTo>
                  <a:pt x="0" y="0"/>
                </a:moveTo>
                <a:lnTo>
                  <a:pt x="1143599" y="0"/>
                </a:lnTo>
                <a:lnTo>
                  <a:pt x="1143599" y="1158137"/>
                </a:lnTo>
                <a:lnTo>
                  <a:pt x="0" y="1158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870046" y="-734592"/>
            <a:ext cx="3557976" cy="2606217"/>
          </a:xfrm>
          <a:custGeom>
            <a:avLst/>
            <a:gdLst/>
            <a:ahLst/>
            <a:cxnLst/>
            <a:rect l="l" t="t" r="r" b="b"/>
            <a:pathLst>
              <a:path w="3557976" h="2606217">
                <a:moveTo>
                  <a:pt x="0" y="0"/>
                </a:moveTo>
                <a:lnTo>
                  <a:pt x="3557976" y="0"/>
                </a:lnTo>
                <a:lnTo>
                  <a:pt x="3557976" y="2606217"/>
                </a:lnTo>
                <a:lnTo>
                  <a:pt x="0" y="2606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0282169">
            <a:off x="6397013" y="8518504"/>
            <a:ext cx="3424988" cy="2667209"/>
          </a:xfrm>
          <a:custGeom>
            <a:avLst/>
            <a:gdLst/>
            <a:ahLst/>
            <a:cxnLst/>
            <a:rect l="l" t="t" r="r" b="b"/>
            <a:pathLst>
              <a:path w="3424988" h="2667209">
                <a:moveTo>
                  <a:pt x="0" y="0"/>
                </a:moveTo>
                <a:lnTo>
                  <a:pt x="3424987" y="0"/>
                </a:lnTo>
                <a:lnTo>
                  <a:pt x="3424987" y="2667209"/>
                </a:lnTo>
                <a:lnTo>
                  <a:pt x="0" y="26672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501774" y="3879708"/>
            <a:ext cx="9499329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7200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KADAR TINDAK</a:t>
            </a:r>
          </a:p>
          <a:p>
            <a:pPr algn="l"/>
            <a:r>
              <a:rPr lang="en-US" sz="7200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BALAS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01774" y="6157503"/>
            <a:ext cx="5194425" cy="428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By : Dinda Natalisa </a:t>
            </a:r>
            <a:r>
              <a:rPr lang="en-US" sz="26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Gurusinga</a:t>
            </a:r>
            <a:endParaRPr lang="en-US" sz="26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40318" y="883434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946863" y="5339031"/>
            <a:ext cx="5195280" cy="51952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68393" y="8468272"/>
            <a:ext cx="979452" cy="767278"/>
          </a:xfrm>
          <a:custGeom>
            <a:avLst/>
            <a:gdLst/>
            <a:ahLst/>
            <a:cxnLst/>
            <a:rect l="l" t="t" r="r" b="b"/>
            <a:pathLst>
              <a:path w="2246053" h="1878262">
                <a:moveTo>
                  <a:pt x="0" y="0"/>
                </a:moveTo>
                <a:lnTo>
                  <a:pt x="2246054" y="0"/>
                </a:lnTo>
                <a:lnTo>
                  <a:pt x="2246054" y="1878262"/>
                </a:lnTo>
                <a:lnTo>
                  <a:pt x="0" y="1878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202943" y="2975046"/>
            <a:ext cx="15317575" cy="6725503"/>
            <a:chOff x="0" y="0"/>
            <a:chExt cx="2311234" cy="668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1234" cy="668070"/>
            </a:xfrm>
            <a:custGeom>
              <a:avLst/>
              <a:gdLst/>
              <a:ahLst/>
              <a:cxnLst/>
              <a:rect l="l" t="t" r="r" b="b"/>
              <a:pathLst>
                <a:path w="2311234" h="668070">
                  <a:moveTo>
                    <a:pt x="31760" y="0"/>
                  </a:moveTo>
                  <a:lnTo>
                    <a:pt x="2279474" y="0"/>
                  </a:lnTo>
                  <a:cubicBezTo>
                    <a:pt x="2297014" y="0"/>
                    <a:pt x="2311234" y="14219"/>
                    <a:pt x="2311234" y="31760"/>
                  </a:cubicBezTo>
                  <a:lnTo>
                    <a:pt x="2311234" y="636310"/>
                  </a:lnTo>
                  <a:cubicBezTo>
                    <a:pt x="2311234" y="653850"/>
                    <a:pt x="2297014" y="668070"/>
                    <a:pt x="2279474" y="668070"/>
                  </a:cubicBezTo>
                  <a:lnTo>
                    <a:pt x="31760" y="668070"/>
                  </a:lnTo>
                  <a:cubicBezTo>
                    <a:pt x="14219" y="668070"/>
                    <a:pt x="0" y="653850"/>
                    <a:pt x="0" y="636310"/>
                  </a:cubicBezTo>
                  <a:lnTo>
                    <a:pt x="0" y="31760"/>
                  </a:lnTo>
                  <a:cubicBezTo>
                    <a:pt x="0" y="14219"/>
                    <a:pt x="14219" y="0"/>
                    <a:pt x="3176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311234" cy="725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9870" y="1505406"/>
            <a:ext cx="100310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Kepentingan Mengawal Kadar Tindak Balas dalam Industri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40912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6123837" y="-1680039"/>
            <a:ext cx="3811614" cy="3811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964382" y="77311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560587">
            <a:off x="9468949" y="-1244374"/>
            <a:ext cx="4138436" cy="4034975"/>
          </a:xfrm>
          <a:custGeom>
            <a:avLst/>
            <a:gdLst/>
            <a:ahLst/>
            <a:cxnLst/>
            <a:rect l="l" t="t" r="r" b="b"/>
            <a:pathLst>
              <a:path w="4138436" h="4034975">
                <a:moveTo>
                  <a:pt x="0" y="0"/>
                </a:moveTo>
                <a:lnTo>
                  <a:pt x="4138436" y="0"/>
                </a:lnTo>
                <a:lnTo>
                  <a:pt x="4138436" y="4034975"/>
                </a:lnTo>
                <a:lnTo>
                  <a:pt x="0" y="4034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5222782" y="5833537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0543A8BF-178A-4D29-831A-44E2FC300460}"/>
              </a:ext>
            </a:extLst>
          </p:cNvPr>
          <p:cNvSpPr txBox="1"/>
          <p:nvPr/>
        </p:nvSpPr>
        <p:spPr>
          <a:xfrm>
            <a:off x="1587692" y="3251218"/>
            <a:ext cx="14549729" cy="5962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Keselamatan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Mengelakkan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terlalu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cepat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boleh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menyebabkan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letupan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pembebasan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haba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berlebihan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Loji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kimia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loji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penapisan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minyak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kawalan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tekanan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rapi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Menjimatkan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Kos dan Masa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cepat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penggunaan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pemangkin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optimum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menjimatkan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tenaga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masa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pengeluaran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Meningkatkan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kecekapan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penghasilan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produk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   </a:t>
            </a: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Proses Haber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penghasilan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ammonia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menggunakan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tekanan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pemangkin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yang optimum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pengeluaran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maksimum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4725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40318" y="883434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946863" y="5339031"/>
            <a:ext cx="5195280" cy="51952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83787" y="7180042"/>
            <a:ext cx="2686392" cy="2267948"/>
          </a:xfrm>
          <a:custGeom>
            <a:avLst/>
            <a:gdLst/>
            <a:ahLst/>
            <a:cxnLst/>
            <a:rect l="l" t="t" r="r" b="b"/>
            <a:pathLst>
              <a:path w="2246053" h="1878262">
                <a:moveTo>
                  <a:pt x="0" y="0"/>
                </a:moveTo>
                <a:lnTo>
                  <a:pt x="2246054" y="0"/>
                </a:lnTo>
                <a:lnTo>
                  <a:pt x="2246054" y="1878262"/>
                </a:lnTo>
                <a:lnTo>
                  <a:pt x="0" y="1878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68851" y="3161077"/>
            <a:ext cx="13427457" cy="4575443"/>
            <a:chOff x="0" y="0"/>
            <a:chExt cx="2311234" cy="668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1234" cy="668070"/>
            </a:xfrm>
            <a:custGeom>
              <a:avLst/>
              <a:gdLst/>
              <a:ahLst/>
              <a:cxnLst/>
              <a:rect l="l" t="t" r="r" b="b"/>
              <a:pathLst>
                <a:path w="2311234" h="668070">
                  <a:moveTo>
                    <a:pt x="31760" y="0"/>
                  </a:moveTo>
                  <a:lnTo>
                    <a:pt x="2279474" y="0"/>
                  </a:lnTo>
                  <a:cubicBezTo>
                    <a:pt x="2297014" y="0"/>
                    <a:pt x="2311234" y="14219"/>
                    <a:pt x="2311234" y="31760"/>
                  </a:cubicBezTo>
                  <a:lnTo>
                    <a:pt x="2311234" y="636310"/>
                  </a:lnTo>
                  <a:cubicBezTo>
                    <a:pt x="2311234" y="653850"/>
                    <a:pt x="2297014" y="668070"/>
                    <a:pt x="2279474" y="668070"/>
                  </a:cubicBezTo>
                  <a:lnTo>
                    <a:pt x="31760" y="668070"/>
                  </a:lnTo>
                  <a:cubicBezTo>
                    <a:pt x="14219" y="668070"/>
                    <a:pt x="0" y="653850"/>
                    <a:pt x="0" y="636310"/>
                  </a:cubicBezTo>
                  <a:lnTo>
                    <a:pt x="0" y="31760"/>
                  </a:lnTo>
                  <a:cubicBezTo>
                    <a:pt x="0" y="14219"/>
                    <a:pt x="14219" y="0"/>
                    <a:pt x="3176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311234" cy="725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9870" y="1505406"/>
            <a:ext cx="100310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Kepentingan Mengawal Kadar Tindak Balas dalam Industri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40912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6123837" y="-1680039"/>
            <a:ext cx="3811614" cy="3811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964382" y="77311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560587">
            <a:off x="9468949" y="-1244374"/>
            <a:ext cx="4138436" cy="4034975"/>
          </a:xfrm>
          <a:custGeom>
            <a:avLst/>
            <a:gdLst/>
            <a:ahLst/>
            <a:cxnLst/>
            <a:rect l="l" t="t" r="r" b="b"/>
            <a:pathLst>
              <a:path w="4138436" h="4034975">
                <a:moveTo>
                  <a:pt x="0" y="0"/>
                </a:moveTo>
                <a:lnTo>
                  <a:pt x="4138436" y="0"/>
                </a:lnTo>
                <a:lnTo>
                  <a:pt x="4138436" y="4034975"/>
                </a:lnTo>
                <a:lnTo>
                  <a:pt x="0" y="4034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5222782" y="5833537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0543A8BF-178A-4D29-831A-44E2FC300460}"/>
              </a:ext>
            </a:extLst>
          </p:cNvPr>
          <p:cNvSpPr txBox="1"/>
          <p:nvPr/>
        </p:nvSpPr>
        <p:spPr>
          <a:xfrm>
            <a:off x="2005879" y="3531790"/>
            <a:ext cx="12478073" cy="3435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c)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Menjamin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Kualiti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Produk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terlalu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lambat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terlalu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cepat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boleh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menyebabkan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produk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rosak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kurang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berkualiti</a:t>
            </a:r>
            <a:endParaRPr lang="en-US" sz="28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Penting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industri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makanan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ubat-ubatan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kosmetik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kimia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45327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581400" y="3299055"/>
            <a:ext cx="11143023" cy="6094363"/>
            <a:chOff x="0" y="0"/>
            <a:chExt cx="1675928" cy="2609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75928" cy="2609472"/>
            </a:xfrm>
            <a:custGeom>
              <a:avLst/>
              <a:gdLst/>
              <a:ahLst/>
              <a:cxnLst/>
              <a:rect l="l" t="t" r="r" b="b"/>
              <a:pathLst>
                <a:path w="1675928" h="2609472">
                  <a:moveTo>
                    <a:pt x="43800" y="0"/>
                  </a:moveTo>
                  <a:lnTo>
                    <a:pt x="1632129" y="0"/>
                  </a:lnTo>
                  <a:cubicBezTo>
                    <a:pt x="1643745" y="0"/>
                    <a:pt x="1654886" y="4615"/>
                    <a:pt x="1663100" y="12829"/>
                  </a:cubicBezTo>
                  <a:cubicBezTo>
                    <a:pt x="1671314" y="21043"/>
                    <a:pt x="1675928" y="32183"/>
                    <a:pt x="1675928" y="43800"/>
                  </a:cubicBezTo>
                  <a:lnTo>
                    <a:pt x="1675928" y="2565673"/>
                  </a:lnTo>
                  <a:cubicBezTo>
                    <a:pt x="1675928" y="2577289"/>
                    <a:pt x="1671314" y="2588430"/>
                    <a:pt x="1663100" y="2596643"/>
                  </a:cubicBezTo>
                  <a:cubicBezTo>
                    <a:pt x="1654886" y="2604857"/>
                    <a:pt x="1643745" y="2609472"/>
                    <a:pt x="1632129" y="2609472"/>
                  </a:cubicBezTo>
                  <a:lnTo>
                    <a:pt x="43800" y="2609472"/>
                  </a:lnTo>
                  <a:cubicBezTo>
                    <a:pt x="32183" y="2609472"/>
                    <a:pt x="21043" y="2604857"/>
                    <a:pt x="12829" y="2596643"/>
                  </a:cubicBezTo>
                  <a:cubicBezTo>
                    <a:pt x="4615" y="2588430"/>
                    <a:pt x="0" y="2577289"/>
                    <a:pt x="0" y="2565673"/>
                  </a:cubicBezTo>
                  <a:lnTo>
                    <a:pt x="0" y="43800"/>
                  </a:lnTo>
                  <a:cubicBezTo>
                    <a:pt x="0" y="32183"/>
                    <a:pt x="4615" y="21043"/>
                    <a:pt x="12829" y="12829"/>
                  </a:cubicBezTo>
                  <a:cubicBezTo>
                    <a:pt x="21043" y="4615"/>
                    <a:pt x="32183" y="0"/>
                    <a:pt x="4380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75928" cy="2666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98772" y="1399170"/>
            <a:ext cx="10011366" cy="1719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600" b="0" i="0" u="none" strike="noStrike" kern="1200" cap="none" spc="0" normalizeH="0" baseline="0" noProof="0" dirty="0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Hubungan antara Faktor dan Perlanggaran: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040912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724423" y="-2102331"/>
            <a:ext cx="5069754" cy="506975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13767230" y="-570022"/>
            <a:ext cx="1914387" cy="1938722"/>
          </a:xfrm>
          <a:custGeom>
            <a:avLst/>
            <a:gdLst/>
            <a:ahLst/>
            <a:cxnLst/>
            <a:rect l="l" t="t" r="r" b="b"/>
            <a:pathLst>
              <a:path w="1914387" h="1938722">
                <a:moveTo>
                  <a:pt x="0" y="0"/>
                </a:moveTo>
                <a:lnTo>
                  <a:pt x="1914387" y="0"/>
                </a:lnTo>
                <a:lnTo>
                  <a:pt x="1914387" y="1938723"/>
                </a:lnTo>
                <a:lnTo>
                  <a:pt x="0" y="193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26156" y="921375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258645" y="-814766"/>
            <a:ext cx="4335479" cy="3473803"/>
          </a:xfrm>
          <a:custGeom>
            <a:avLst/>
            <a:gdLst/>
            <a:ahLst/>
            <a:cxnLst/>
            <a:rect l="l" t="t" r="r" b="b"/>
            <a:pathLst>
              <a:path w="4335479" h="3473803">
                <a:moveTo>
                  <a:pt x="0" y="0"/>
                </a:moveTo>
                <a:lnTo>
                  <a:pt x="4335479" y="0"/>
                </a:lnTo>
                <a:lnTo>
                  <a:pt x="4335479" y="3473803"/>
                </a:lnTo>
                <a:lnTo>
                  <a:pt x="0" y="3473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912502" y="7120327"/>
            <a:ext cx="2931021" cy="3473803"/>
          </a:xfrm>
          <a:custGeom>
            <a:avLst/>
            <a:gdLst/>
            <a:ahLst/>
            <a:cxnLst/>
            <a:rect l="l" t="t" r="r" b="b"/>
            <a:pathLst>
              <a:path w="2931021" h="3473803">
                <a:moveTo>
                  <a:pt x="0" y="0"/>
                </a:moveTo>
                <a:lnTo>
                  <a:pt x="2931021" y="0"/>
                </a:lnTo>
                <a:lnTo>
                  <a:pt x="2931021" y="3473803"/>
                </a:lnTo>
                <a:lnTo>
                  <a:pt x="0" y="3473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36359" y="4547745"/>
            <a:ext cx="324826" cy="1644689"/>
          </a:xfrm>
          <a:custGeom>
            <a:avLst/>
            <a:gdLst/>
            <a:ahLst/>
            <a:cxnLst/>
            <a:rect l="l" t="t" r="r" b="b"/>
            <a:pathLst>
              <a:path w="324826" h="1644689">
                <a:moveTo>
                  <a:pt x="0" y="0"/>
                </a:moveTo>
                <a:lnTo>
                  <a:pt x="324826" y="0"/>
                </a:lnTo>
                <a:lnTo>
                  <a:pt x="324826" y="1644689"/>
                </a:lnTo>
                <a:lnTo>
                  <a:pt x="0" y="1644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2BF761-D5A2-45BC-B077-FD639901C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78176"/>
              </p:ext>
            </p:extLst>
          </p:nvPr>
        </p:nvGraphicFramePr>
        <p:xfrm>
          <a:off x="4150168" y="3628448"/>
          <a:ext cx="9987664" cy="5499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69034">
                  <a:extLst>
                    <a:ext uri="{9D8B030D-6E8A-4147-A177-3AD203B41FA5}">
                      <a16:colId xmlns:a16="http://schemas.microsoft.com/office/drawing/2014/main" val="2356760929"/>
                    </a:ext>
                  </a:extLst>
                </a:gridCol>
                <a:gridCol w="5918630">
                  <a:extLst>
                    <a:ext uri="{9D8B030D-6E8A-4147-A177-3AD203B41FA5}">
                      <a16:colId xmlns:a16="http://schemas.microsoft.com/office/drawing/2014/main" val="2385343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600" b="1" dirty="0" err="1"/>
                        <a:t>Aplikasi</a:t>
                      </a:r>
                      <a:endParaRPr lang="en-ID" sz="26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600" b="1" dirty="0" err="1"/>
                        <a:t>Penjelasan</a:t>
                      </a:r>
                      <a:endParaRPr lang="en-ID" sz="26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1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600" dirty="0" err="1"/>
                        <a:t>Penggunaan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serbuk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untuk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memasak</a:t>
                      </a:r>
                      <a:endParaRPr lang="en-ID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600"/>
                        <a:t>Serbuk larut dan bertindak balas lebih cepat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1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600"/>
                        <a:t>Pemangkin dalam ekzos kenderaan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600"/>
                        <a:t>Mempercepatkan penguraian bahan beracun menjadi tidak beracun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28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600"/>
                        <a:t>Penyejukan makanan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v-SE" sz="2600"/>
                        <a:t>Melambatkan kadar tindak balas pereputan bahan makanan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797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600"/>
                        <a:t>Ubat antasid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600" dirty="0" err="1"/>
                        <a:t>Bertindak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balas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cepat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dengan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asid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perut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untuk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melegakan</a:t>
                      </a:r>
                      <a:r>
                        <a:rPr lang="en-ID" sz="2600" dirty="0"/>
                        <a:t> </a:t>
                      </a:r>
                      <a:r>
                        <a:rPr lang="en-ID" sz="2600" dirty="0" err="1"/>
                        <a:t>kesakitan</a:t>
                      </a:r>
                      <a:endParaRPr lang="en-ID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524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8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8967" y="1935142"/>
            <a:ext cx="635539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KESIMPULAN</a:t>
            </a:r>
          </a:p>
        </p:txBody>
      </p:sp>
      <p:sp>
        <p:nvSpPr>
          <p:cNvPr id="5" name="Freeform 5"/>
          <p:cNvSpPr/>
          <p:nvPr/>
        </p:nvSpPr>
        <p:spPr>
          <a:xfrm>
            <a:off x="5599445" y="14543961"/>
            <a:ext cx="331446" cy="481228"/>
          </a:xfrm>
          <a:custGeom>
            <a:avLst/>
            <a:gdLst/>
            <a:ahLst/>
            <a:cxnLst/>
            <a:rect l="l" t="t" r="r" b="b"/>
            <a:pathLst>
              <a:path w="331446" h="481228">
                <a:moveTo>
                  <a:pt x="0" y="0"/>
                </a:moveTo>
                <a:lnTo>
                  <a:pt x="331446" y="0"/>
                </a:lnTo>
                <a:lnTo>
                  <a:pt x="331446" y="481228"/>
                </a:lnTo>
                <a:lnTo>
                  <a:pt x="0" y="481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247303" y="-1297359"/>
            <a:ext cx="4745458" cy="474545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877537" y="1224269"/>
            <a:ext cx="1696269" cy="1717833"/>
          </a:xfrm>
          <a:custGeom>
            <a:avLst/>
            <a:gdLst/>
            <a:ahLst/>
            <a:cxnLst/>
            <a:rect l="l" t="t" r="r" b="b"/>
            <a:pathLst>
              <a:path w="1696269" h="1717833">
                <a:moveTo>
                  <a:pt x="0" y="0"/>
                </a:moveTo>
                <a:lnTo>
                  <a:pt x="1696269" y="0"/>
                </a:lnTo>
                <a:lnTo>
                  <a:pt x="1696269" y="1717833"/>
                </a:lnTo>
                <a:lnTo>
                  <a:pt x="0" y="17178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1691214" y="8875145"/>
            <a:ext cx="3382428" cy="338242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659009" y="9669935"/>
            <a:ext cx="1484991" cy="1503869"/>
          </a:xfrm>
          <a:custGeom>
            <a:avLst/>
            <a:gdLst/>
            <a:ahLst/>
            <a:cxnLst/>
            <a:rect l="l" t="t" r="r" b="b"/>
            <a:pathLst>
              <a:path w="1484991" h="1503869">
                <a:moveTo>
                  <a:pt x="0" y="0"/>
                </a:moveTo>
                <a:lnTo>
                  <a:pt x="1484991" y="0"/>
                </a:lnTo>
                <a:lnTo>
                  <a:pt x="1484991" y="1503869"/>
                </a:lnTo>
                <a:lnTo>
                  <a:pt x="0" y="15038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144759" y="3377132"/>
            <a:ext cx="13834200" cy="445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merujuk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kepada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kelajuan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kimia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  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Dipengaruhi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saiz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bendasing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kepekatan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suhu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kehadiran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pemangkin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  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Teori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menerangkan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bagaimana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antara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mesti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cukup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bertenaga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betul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orientasi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berlaku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  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Mengawal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adalah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penting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industri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menjamin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keselamatan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kualiti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produk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kecekapan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operasi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4" name="Freeform 24"/>
          <p:cNvSpPr/>
          <p:nvPr/>
        </p:nvSpPr>
        <p:spPr>
          <a:xfrm>
            <a:off x="16620033" y="6147035"/>
            <a:ext cx="3445649" cy="3083856"/>
          </a:xfrm>
          <a:custGeom>
            <a:avLst/>
            <a:gdLst/>
            <a:ahLst/>
            <a:cxnLst/>
            <a:rect l="l" t="t" r="r" b="b"/>
            <a:pathLst>
              <a:path w="3445649" h="3083856">
                <a:moveTo>
                  <a:pt x="0" y="0"/>
                </a:moveTo>
                <a:lnTo>
                  <a:pt x="3445649" y="0"/>
                </a:lnTo>
                <a:lnTo>
                  <a:pt x="3445649" y="3083856"/>
                </a:lnTo>
                <a:lnTo>
                  <a:pt x="0" y="3083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8222325" y="-1148714"/>
            <a:ext cx="2841003" cy="3083856"/>
          </a:xfrm>
          <a:custGeom>
            <a:avLst/>
            <a:gdLst/>
            <a:ahLst/>
            <a:cxnLst/>
            <a:rect l="l" t="t" r="r" b="b"/>
            <a:pathLst>
              <a:path w="2841003" h="3083856">
                <a:moveTo>
                  <a:pt x="0" y="0"/>
                </a:moveTo>
                <a:lnTo>
                  <a:pt x="2841003" y="0"/>
                </a:lnTo>
                <a:lnTo>
                  <a:pt x="2841003" y="3083856"/>
                </a:lnTo>
                <a:lnTo>
                  <a:pt x="0" y="30838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2291" y="-769078"/>
            <a:ext cx="3780963" cy="378096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684252" y="251935"/>
            <a:ext cx="1920257" cy="1944667"/>
          </a:xfrm>
          <a:custGeom>
            <a:avLst/>
            <a:gdLst/>
            <a:ahLst/>
            <a:cxnLst/>
            <a:rect l="l" t="t" r="r" b="b"/>
            <a:pathLst>
              <a:path w="1920257" h="1944667">
                <a:moveTo>
                  <a:pt x="0" y="0"/>
                </a:moveTo>
                <a:lnTo>
                  <a:pt x="1920257" y="0"/>
                </a:lnTo>
                <a:lnTo>
                  <a:pt x="1920257" y="1944668"/>
                </a:lnTo>
                <a:lnTo>
                  <a:pt x="0" y="1944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2478818" y="7273489"/>
            <a:ext cx="4957637" cy="49576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89491" y="8395053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464394" y="-1148714"/>
            <a:ext cx="2841003" cy="3083856"/>
          </a:xfrm>
          <a:custGeom>
            <a:avLst/>
            <a:gdLst/>
            <a:ahLst/>
            <a:cxnLst/>
            <a:rect l="l" t="t" r="r" b="b"/>
            <a:pathLst>
              <a:path w="2841003" h="3083856">
                <a:moveTo>
                  <a:pt x="0" y="0"/>
                </a:moveTo>
                <a:lnTo>
                  <a:pt x="2841003" y="0"/>
                </a:lnTo>
                <a:lnTo>
                  <a:pt x="2841003" y="3083856"/>
                </a:lnTo>
                <a:lnTo>
                  <a:pt x="0" y="3083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512478" y="8931256"/>
            <a:ext cx="3445649" cy="3083856"/>
          </a:xfrm>
          <a:custGeom>
            <a:avLst/>
            <a:gdLst/>
            <a:ahLst/>
            <a:cxnLst/>
            <a:rect l="l" t="t" r="r" b="b"/>
            <a:pathLst>
              <a:path w="3445649" h="3083856">
                <a:moveTo>
                  <a:pt x="0" y="0"/>
                </a:moveTo>
                <a:lnTo>
                  <a:pt x="3445650" y="0"/>
                </a:lnTo>
                <a:lnTo>
                  <a:pt x="3445650" y="3083856"/>
                </a:lnTo>
                <a:lnTo>
                  <a:pt x="0" y="30838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875167" y="4293352"/>
            <a:ext cx="8709996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TERIMA KASIH</a:t>
            </a:r>
          </a:p>
        </p:txBody>
      </p:sp>
      <p:sp>
        <p:nvSpPr>
          <p:cNvPr id="32" name="Freeform 32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40318" y="883434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946863" y="5339031"/>
            <a:ext cx="5195280" cy="51952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68393" y="8468272"/>
            <a:ext cx="979452" cy="767278"/>
          </a:xfrm>
          <a:custGeom>
            <a:avLst/>
            <a:gdLst/>
            <a:ahLst/>
            <a:cxnLst/>
            <a:rect l="l" t="t" r="r" b="b"/>
            <a:pathLst>
              <a:path w="2246053" h="1878262">
                <a:moveTo>
                  <a:pt x="0" y="0"/>
                </a:moveTo>
                <a:lnTo>
                  <a:pt x="2246054" y="0"/>
                </a:lnTo>
                <a:lnTo>
                  <a:pt x="2246054" y="1878262"/>
                </a:lnTo>
                <a:lnTo>
                  <a:pt x="0" y="1878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202943" y="2482156"/>
            <a:ext cx="15317575" cy="7218393"/>
            <a:chOff x="0" y="0"/>
            <a:chExt cx="2311234" cy="668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1234" cy="668070"/>
            </a:xfrm>
            <a:custGeom>
              <a:avLst/>
              <a:gdLst/>
              <a:ahLst/>
              <a:cxnLst/>
              <a:rect l="l" t="t" r="r" b="b"/>
              <a:pathLst>
                <a:path w="2311234" h="668070">
                  <a:moveTo>
                    <a:pt x="31760" y="0"/>
                  </a:moveTo>
                  <a:lnTo>
                    <a:pt x="2279474" y="0"/>
                  </a:lnTo>
                  <a:cubicBezTo>
                    <a:pt x="2297014" y="0"/>
                    <a:pt x="2311234" y="14219"/>
                    <a:pt x="2311234" y="31760"/>
                  </a:cubicBezTo>
                  <a:lnTo>
                    <a:pt x="2311234" y="636310"/>
                  </a:lnTo>
                  <a:cubicBezTo>
                    <a:pt x="2311234" y="653850"/>
                    <a:pt x="2297014" y="668070"/>
                    <a:pt x="2279474" y="668070"/>
                  </a:cubicBezTo>
                  <a:lnTo>
                    <a:pt x="31760" y="668070"/>
                  </a:lnTo>
                  <a:cubicBezTo>
                    <a:pt x="14219" y="668070"/>
                    <a:pt x="0" y="653850"/>
                    <a:pt x="0" y="636310"/>
                  </a:cubicBezTo>
                  <a:lnTo>
                    <a:pt x="0" y="31760"/>
                  </a:lnTo>
                  <a:cubicBezTo>
                    <a:pt x="0" y="14219"/>
                    <a:pt x="14219" y="0"/>
                    <a:pt x="3176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311234" cy="725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9870" y="1505406"/>
            <a:ext cx="1003108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Objektif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Pembelajaran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40912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6123837" y="-1680039"/>
            <a:ext cx="3811614" cy="3811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964382" y="77311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560587">
            <a:off x="9468949" y="-1244374"/>
            <a:ext cx="4138436" cy="4034975"/>
          </a:xfrm>
          <a:custGeom>
            <a:avLst/>
            <a:gdLst/>
            <a:ahLst/>
            <a:cxnLst/>
            <a:rect l="l" t="t" r="r" b="b"/>
            <a:pathLst>
              <a:path w="4138436" h="4034975">
                <a:moveTo>
                  <a:pt x="0" y="0"/>
                </a:moveTo>
                <a:lnTo>
                  <a:pt x="4138436" y="0"/>
                </a:lnTo>
                <a:lnTo>
                  <a:pt x="4138436" y="4034975"/>
                </a:lnTo>
                <a:lnTo>
                  <a:pt x="0" y="4034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5222782" y="5833537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0543A8BF-178A-4D29-831A-44E2FC300460}"/>
              </a:ext>
            </a:extLst>
          </p:cNvPr>
          <p:cNvSpPr txBox="1"/>
          <p:nvPr/>
        </p:nvSpPr>
        <p:spPr>
          <a:xfrm>
            <a:off x="1737824" y="2808470"/>
            <a:ext cx="14226558" cy="642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Mendefinisikan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segi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perubahan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kepekatan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hasil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per unit masa.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Mengenal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pasti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menjelaskan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faktor-faktor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mempengaruhi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5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Menjalankan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eksperimen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bagi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mengkaji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kesan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pelbagai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faktor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terhadap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mentafsir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hasil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eksperimen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Menjelaskan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konsep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teori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kaitannya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  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berkesan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vs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berkesan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Konsep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tenaga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pengaktifan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Menjelaskan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bagaimana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faktor-faktor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tersebut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mempengaruhi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kekerapan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keberkesanan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antara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Menilai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kepentingan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mengawal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proses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industri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segi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  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Keselamatan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Kecekapan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masa dan kos   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Kualiti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produk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Mengaitkan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pengetahuan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tentang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situasi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kehidupan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harian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dunia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pekerjaan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(STEM).</a:t>
            </a:r>
          </a:p>
        </p:txBody>
      </p:sp>
    </p:spTree>
    <p:extLst>
      <p:ext uri="{BB962C8B-B14F-4D97-AF65-F5344CB8AC3E}">
        <p14:creationId xmlns:p14="http://schemas.microsoft.com/office/powerpoint/2010/main" val="1080273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719629" y="1867177"/>
            <a:ext cx="5129580" cy="51295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5B7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99862" y="2486149"/>
            <a:ext cx="5239533" cy="2730620"/>
            <a:chOff x="0" y="0"/>
            <a:chExt cx="1379959" cy="18061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9959" cy="1806127"/>
            </a:xfrm>
            <a:custGeom>
              <a:avLst/>
              <a:gdLst/>
              <a:ahLst/>
              <a:cxnLst/>
              <a:rect l="l" t="t" r="r" b="b"/>
              <a:pathLst>
                <a:path w="1379959" h="1806127">
                  <a:moveTo>
                    <a:pt x="73880" y="0"/>
                  </a:moveTo>
                  <a:lnTo>
                    <a:pt x="1306080" y="0"/>
                  </a:lnTo>
                  <a:cubicBezTo>
                    <a:pt x="1346882" y="0"/>
                    <a:pt x="1379959" y="33077"/>
                    <a:pt x="1379959" y="73880"/>
                  </a:cubicBezTo>
                  <a:lnTo>
                    <a:pt x="1379959" y="1732247"/>
                  </a:lnTo>
                  <a:cubicBezTo>
                    <a:pt x="1379959" y="1773050"/>
                    <a:pt x="1346882" y="1806127"/>
                    <a:pt x="1306080" y="1806127"/>
                  </a:cubicBezTo>
                  <a:lnTo>
                    <a:pt x="73880" y="1806127"/>
                  </a:lnTo>
                  <a:cubicBezTo>
                    <a:pt x="33077" y="1806127"/>
                    <a:pt x="0" y="1773050"/>
                    <a:pt x="0" y="1732247"/>
                  </a:cubicBezTo>
                  <a:lnTo>
                    <a:pt x="0" y="73880"/>
                  </a:lnTo>
                  <a:cubicBezTo>
                    <a:pt x="0" y="33077"/>
                    <a:pt x="33077" y="0"/>
                    <a:pt x="73880" y="0"/>
                  </a:cubicBezTo>
                  <a:close/>
                </a:path>
              </a:pathLst>
            </a:custGeom>
            <a:solidFill>
              <a:srgbClr val="17366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79959" cy="1853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329751" y="8739499"/>
            <a:ext cx="1430269" cy="604288"/>
          </a:xfrm>
          <a:custGeom>
            <a:avLst/>
            <a:gdLst/>
            <a:ahLst/>
            <a:cxnLst/>
            <a:rect l="l" t="t" r="r" b="b"/>
            <a:pathLst>
              <a:path w="1430269" h="604288">
                <a:moveTo>
                  <a:pt x="0" y="0"/>
                </a:moveTo>
                <a:lnTo>
                  <a:pt x="1430269" y="0"/>
                </a:lnTo>
                <a:lnTo>
                  <a:pt x="1430269" y="604288"/>
                </a:lnTo>
                <a:lnTo>
                  <a:pt x="0" y="604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2511024" y="7090270"/>
            <a:ext cx="0" cy="1258858"/>
          </a:xfrm>
          <a:prstGeom prst="line">
            <a:avLst/>
          </a:prstGeom>
          <a:ln w="38100" cap="flat">
            <a:solidFill>
              <a:srgbClr val="04091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3133053" y="6013150"/>
            <a:ext cx="12677643" cy="2143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8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Formula </a:t>
            </a:r>
            <a:r>
              <a:rPr lang="en-US" sz="28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lang="en-US" sz="28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3600"/>
              </a:lnSpc>
            </a:pPr>
            <a:endParaRPr lang="en-US" sz="28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Perubahan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kuantiti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hasil</a:t>
            </a:r>
            <a:endParaRPr lang="en-US" sz="28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					Masa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diambil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perubahan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tersebut</a:t>
            </a:r>
            <a:endParaRPr lang="en-US" sz="28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6024929" y="1210730"/>
            <a:ext cx="1920835" cy="1945252"/>
          </a:xfrm>
          <a:custGeom>
            <a:avLst/>
            <a:gdLst/>
            <a:ahLst/>
            <a:cxnLst/>
            <a:rect l="l" t="t" r="r" b="b"/>
            <a:pathLst>
              <a:path w="1920835" h="1945252">
                <a:moveTo>
                  <a:pt x="0" y="0"/>
                </a:moveTo>
                <a:lnTo>
                  <a:pt x="1920835" y="0"/>
                </a:lnTo>
                <a:lnTo>
                  <a:pt x="1920835" y="1945252"/>
                </a:lnTo>
                <a:lnTo>
                  <a:pt x="0" y="1945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3104573" y="6475386"/>
            <a:ext cx="3811614" cy="381161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58311" y="8233004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779474" y="-1635510"/>
            <a:ext cx="3551521" cy="3502687"/>
          </a:xfrm>
          <a:custGeom>
            <a:avLst/>
            <a:gdLst/>
            <a:ahLst/>
            <a:cxnLst/>
            <a:rect l="l" t="t" r="r" b="b"/>
            <a:pathLst>
              <a:path w="3551521" h="3502687">
                <a:moveTo>
                  <a:pt x="0" y="0"/>
                </a:moveTo>
                <a:lnTo>
                  <a:pt x="3551521" y="0"/>
                </a:lnTo>
                <a:lnTo>
                  <a:pt x="3551521" y="3502687"/>
                </a:lnTo>
                <a:lnTo>
                  <a:pt x="0" y="3502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657323" y="8349128"/>
            <a:ext cx="3849107" cy="3502687"/>
          </a:xfrm>
          <a:custGeom>
            <a:avLst/>
            <a:gdLst/>
            <a:ahLst/>
            <a:cxnLst/>
            <a:rect l="l" t="t" r="r" b="b"/>
            <a:pathLst>
              <a:path w="3849107" h="3502687">
                <a:moveTo>
                  <a:pt x="0" y="0"/>
                </a:moveTo>
                <a:lnTo>
                  <a:pt x="3849107" y="0"/>
                </a:lnTo>
                <a:lnTo>
                  <a:pt x="3849107" y="3502687"/>
                </a:lnTo>
                <a:lnTo>
                  <a:pt x="0" y="35026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963788" y="2092155"/>
            <a:ext cx="8255336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 err="1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Maksud</a:t>
            </a:r>
            <a:r>
              <a:rPr lang="en-US" sz="6399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Kadar </a:t>
            </a:r>
            <a:r>
              <a:rPr lang="en-US" sz="6399" dirty="0" err="1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Tindak</a:t>
            </a:r>
            <a:r>
              <a:rPr lang="en-US" sz="6399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399" dirty="0" err="1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Balas</a:t>
            </a:r>
            <a:endParaRPr lang="en-US" sz="6399" dirty="0">
              <a:solidFill>
                <a:srgbClr val="04091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93360" y="4309837"/>
            <a:ext cx="8644479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ialah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perubahan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kepekatan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hasil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per unit masa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sesuatu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kimia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31" name="Freeform 31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E8B7A0-471A-4C17-940E-784807E13B00}"/>
              </a:ext>
            </a:extLst>
          </p:cNvPr>
          <p:cNvCxnSpPr>
            <a:cxnSpLocks/>
          </p:cNvCxnSpPr>
          <p:nvPr/>
        </p:nvCxnSpPr>
        <p:spPr>
          <a:xfrm>
            <a:off x="7068761" y="7581900"/>
            <a:ext cx="855223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782914" y="7769122"/>
            <a:ext cx="3811614" cy="381161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30295" y="-567788"/>
            <a:ext cx="3811614" cy="381161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580201" y="-570022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26156" y="9128556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817243" y="7621863"/>
            <a:ext cx="6594789" cy="1830054"/>
          </a:xfrm>
          <a:custGeom>
            <a:avLst/>
            <a:gdLst/>
            <a:ahLst/>
            <a:cxnLst/>
            <a:rect l="l" t="t" r="r" b="b"/>
            <a:pathLst>
              <a:path w="6594789" h="1830054">
                <a:moveTo>
                  <a:pt x="0" y="0"/>
                </a:moveTo>
                <a:lnTo>
                  <a:pt x="6594789" y="0"/>
                </a:lnTo>
                <a:lnTo>
                  <a:pt x="6594789" y="1830054"/>
                </a:lnTo>
                <a:lnTo>
                  <a:pt x="0" y="1830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95571" y="7654465"/>
            <a:ext cx="6594789" cy="1830054"/>
          </a:xfrm>
          <a:custGeom>
            <a:avLst/>
            <a:gdLst/>
            <a:ahLst/>
            <a:cxnLst/>
            <a:rect l="l" t="t" r="r" b="b"/>
            <a:pathLst>
              <a:path w="6594789" h="1830054">
                <a:moveTo>
                  <a:pt x="0" y="0"/>
                </a:moveTo>
                <a:lnTo>
                  <a:pt x="6594789" y="0"/>
                </a:lnTo>
                <a:lnTo>
                  <a:pt x="6594789" y="1830054"/>
                </a:lnTo>
                <a:lnTo>
                  <a:pt x="0" y="1830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490313" y="6529169"/>
            <a:ext cx="484255" cy="481228"/>
          </a:xfrm>
          <a:custGeom>
            <a:avLst/>
            <a:gdLst/>
            <a:ahLst/>
            <a:cxnLst/>
            <a:rect l="l" t="t" r="r" b="b"/>
            <a:pathLst>
              <a:path w="484255" h="481228">
                <a:moveTo>
                  <a:pt x="0" y="0"/>
                </a:moveTo>
                <a:lnTo>
                  <a:pt x="484255" y="0"/>
                </a:lnTo>
                <a:lnTo>
                  <a:pt x="484255" y="481228"/>
                </a:lnTo>
                <a:lnTo>
                  <a:pt x="0" y="481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209985" y="5281705"/>
            <a:ext cx="11868029" cy="3301621"/>
            <a:chOff x="0" y="0"/>
            <a:chExt cx="1736899" cy="7580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36899" cy="758040"/>
            </a:xfrm>
            <a:custGeom>
              <a:avLst/>
              <a:gdLst/>
              <a:ahLst/>
              <a:cxnLst/>
              <a:rect l="l" t="t" r="r" b="b"/>
              <a:pathLst>
                <a:path w="1736899" h="758040">
                  <a:moveTo>
                    <a:pt x="42262" y="0"/>
                  </a:moveTo>
                  <a:lnTo>
                    <a:pt x="1694637" y="0"/>
                  </a:lnTo>
                  <a:cubicBezTo>
                    <a:pt x="1717978" y="0"/>
                    <a:pt x="1736899" y="18921"/>
                    <a:pt x="1736899" y="42262"/>
                  </a:cubicBezTo>
                  <a:lnTo>
                    <a:pt x="1736899" y="715778"/>
                  </a:lnTo>
                  <a:cubicBezTo>
                    <a:pt x="1736899" y="739119"/>
                    <a:pt x="1717978" y="758040"/>
                    <a:pt x="1694637" y="758040"/>
                  </a:cubicBezTo>
                  <a:lnTo>
                    <a:pt x="42262" y="758040"/>
                  </a:lnTo>
                  <a:cubicBezTo>
                    <a:pt x="18921" y="758040"/>
                    <a:pt x="0" y="739119"/>
                    <a:pt x="0" y="715778"/>
                  </a:cubicBezTo>
                  <a:lnTo>
                    <a:pt x="0" y="42262"/>
                  </a:lnTo>
                  <a:cubicBezTo>
                    <a:pt x="0" y="18921"/>
                    <a:pt x="18921" y="0"/>
                    <a:pt x="42262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736899" cy="815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928726" y="6239098"/>
            <a:ext cx="8177178" cy="1819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v-SE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Jika 30 cm³ gas dihasilkan dalam masa 10 saat:</a:t>
            </a:r>
          </a:p>
          <a:p>
            <a:pPr algn="ctr">
              <a:lnSpc>
                <a:spcPts val="3600"/>
              </a:lnSpc>
            </a:pPr>
            <a:r>
              <a:rPr lang="sv-SE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 =  30  = 3 cm^3 / saat</a:t>
            </a:r>
          </a:p>
          <a:p>
            <a:pPr>
              <a:lnSpc>
                <a:spcPts val="3600"/>
              </a:lnSpc>
            </a:pPr>
            <a:r>
              <a:rPr lang="sv-SE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			      10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471663" y="5522831"/>
            <a:ext cx="3388007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 err="1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Contoh</a:t>
            </a:r>
            <a:r>
              <a:rPr lang="en-US" sz="2999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</a:t>
            </a: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04091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695571" y="1724129"/>
            <a:ext cx="9193930" cy="86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it-IT" sz="3200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Kuantiti bahan boleh diukur dari segi: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37414" y="2850254"/>
            <a:ext cx="8978545" cy="181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isipadu gas yang terbentuk (cm³)</a:t>
            </a: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jisim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berkurang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(g)</a:t>
            </a:r>
          </a:p>
          <a:p>
            <a:pPr marL="457200" indent="-457200" algn="l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kepekatan bahan tindak balas/hakisan (mol/dm³)</a:t>
            </a:r>
            <a:endParaRPr lang="en-US" sz="28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027106" y="8991167"/>
            <a:ext cx="3105109" cy="2953735"/>
          </a:xfrm>
          <a:custGeom>
            <a:avLst/>
            <a:gdLst/>
            <a:ahLst/>
            <a:cxnLst/>
            <a:rect l="l" t="t" r="r" b="b"/>
            <a:pathLst>
              <a:path w="3105109" h="2953735">
                <a:moveTo>
                  <a:pt x="0" y="0"/>
                </a:moveTo>
                <a:lnTo>
                  <a:pt x="3105110" y="0"/>
                </a:lnTo>
                <a:lnTo>
                  <a:pt x="3105110" y="2953736"/>
                </a:lnTo>
                <a:lnTo>
                  <a:pt x="0" y="29537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734096" y="-671641"/>
            <a:ext cx="3197548" cy="2953735"/>
          </a:xfrm>
          <a:custGeom>
            <a:avLst/>
            <a:gdLst/>
            <a:ahLst/>
            <a:cxnLst/>
            <a:rect l="l" t="t" r="r" b="b"/>
            <a:pathLst>
              <a:path w="3197548" h="2953735">
                <a:moveTo>
                  <a:pt x="0" y="0"/>
                </a:moveTo>
                <a:lnTo>
                  <a:pt x="3197548" y="0"/>
                </a:lnTo>
                <a:lnTo>
                  <a:pt x="3197548" y="2953736"/>
                </a:lnTo>
                <a:lnTo>
                  <a:pt x="0" y="2953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A845AD-86EA-4644-A7DB-E6FBF0ADA8A1}"/>
              </a:ext>
            </a:extLst>
          </p:cNvPr>
          <p:cNvCxnSpPr/>
          <p:nvPr/>
        </p:nvCxnSpPr>
        <p:spPr>
          <a:xfrm>
            <a:off x="8132215" y="7621863"/>
            <a:ext cx="6850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40318" y="883434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640779" y="6727335"/>
            <a:ext cx="5195280" cy="51952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34546" y="8507877"/>
            <a:ext cx="2246053" cy="1878262"/>
          </a:xfrm>
          <a:custGeom>
            <a:avLst/>
            <a:gdLst/>
            <a:ahLst/>
            <a:cxnLst/>
            <a:rect l="l" t="t" r="r" b="b"/>
            <a:pathLst>
              <a:path w="2246053" h="1878262">
                <a:moveTo>
                  <a:pt x="0" y="0"/>
                </a:moveTo>
                <a:lnTo>
                  <a:pt x="2246054" y="0"/>
                </a:lnTo>
                <a:lnTo>
                  <a:pt x="2246054" y="1878262"/>
                </a:lnTo>
                <a:lnTo>
                  <a:pt x="0" y="1878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52398" y="4558673"/>
            <a:ext cx="8400373" cy="2331104"/>
          </a:xfrm>
          <a:custGeom>
            <a:avLst/>
            <a:gdLst/>
            <a:ahLst/>
            <a:cxnLst/>
            <a:rect l="l" t="t" r="r" b="b"/>
            <a:pathLst>
              <a:path w="8400373" h="2331104">
                <a:moveTo>
                  <a:pt x="0" y="0"/>
                </a:moveTo>
                <a:lnTo>
                  <a:pt x="8400374" y="0"/>
                </a:lnTo>
                <a:lnTo>
                  <a:pt x="8400374" y="2331104"/>
                </a:lnTo>
                <a:lnTo>
                  <a:pt x="0" y="23311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919500" y="4129690"/>
            <a:ext cx="12475174" cy="5471719"/>
            <a:chOff x="0" y="0"/>
            <a:chExt cx="2311234" cy="668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1234" cy="668070"/>
            </a:xfrm>
            <a:custGeom>
              <a:avLst/>
              <a:gdLst/>
              <a:ahLst/>
              <a:cxnLst/>
              <a:rect l="l" t="t" r="r" b="b"/>
              <a:pathLst>
                <a:path w="2311234" h="668070">
                  <a:moveTo>
                    <a:pt x="31760" y="0"/>
                  </a:moveTo>
                  <a:lnTo>
                    <a:pt x="2279474" y="0"/>
                  </a:lnTo>
                  <a:cubicBezTo>
                    <a:pt x="2297014" y="0"/>
                    <a:pt x="2311234" y="14219"/>
                    <a:pt x="2311234" y="31760"/>
                  </a:cubicBezTo>
                  <a:lnTo>
                    <a:pt x="2311234" y="636310"/>
                  </a:lnTo>
                  <a:cubicBezTo>
                    <a:pt x="2311234" y="653850"/>
                    <a:pt x="2297014" y="668070"/>
                    <a:pt x="2279474" y="668070"/>
                  </a:cubicBezTo>
                  <a:lnTo>
                    <a:pt x="31760" y="668070"/>
                  </a:lnTo>
                  <a:cubicBezTo>
                    <a:pt x="14219" y="668070"/>
                    <a:pt x="0" y="653850"/>
                    <a:pt x="0" y="636310"/>
                  </a:cubicBezTo>
                  <a:lnTo>
                    <a:pt x="0" y="31760"/>
                  </a:lnTo>
                  <a:cubicBezTo>
                    <a:pt x="0" y="14219"/>
                    <a:pt x="14219" y="0"/>
                    <a:pt x="3176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311234" cy="725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09870" y="2917338"/>
            <a:ext cx="9382714" cy="883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dipengaruhi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beberapa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faktor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berkait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rapat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teori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09870" y="1505406"/>
            <a:ext cx="100310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sv-SE" sz="4000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Faktor-faktor yang Mempengaruhi Kadar Tindak Balas</a:t>
            </a:r>
            <a:endParaRPr lang="en-US" sz="4000" dirty="0">
              <a:solidFill>
                <a:srgbClr val="04091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6123837" y="-1680039"/>
            <a:ext cx="3811614" cy="3811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5964382" y="77311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560587">
            <a:off x="9468949" y="-1244374"/>
            <a:ext cx="4138436" cy="4034975"/>
          </a:xfrm>
          <a:custGeom>
            <a:avLst/>
            <a:gdLst/>
            <a:ahLst/>
            <a:cxnLst/>
            <a:rect l="l" t="t" r="r" b="b"/>
            <a:pathLst>
              <a:path w="4138436" h="4034975">
                <a:moveTo>
                  <a:pt x="0" y="0"/>
                </a:moveTo>
                <a:lnTo>
                  <a:pt x="4138436" y="0"/>
                </a:lnTo>
                <a:lnTo>
                  <a:pt x="4138436" y="4034975"/>
                </a:lnTo>
                <a:lnTo>
                  <a:pt x="0" y="4034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583517" y="7549995"/>
            <a:ext cx="3823139" cy="4034975"/>
          </a:xfrm>
          <a:custGeom>
            <a:avLst/>
            <a:gdLst/>
            <a:ahLst/>
            <a:cxnLst/>
            <a:rect l="l" t="t" r="r" b="b"/>
            <a:pathLst>
              <a:path w="3823139" h="4034975">
                <a:moveTo>
                  <a:pt x="0" y="0"/>
                </a:moveTo>
                <a:lnTo>
                  <a:pt x="3823139" y="0"/>
                </a:lnTo>
                <a:lnTo>
                  <a:pt x="3823139" y="4034975"/>
                </a:lnTo>
                <a:lnTo>
                  <a:pt x="0" y="4034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0543A8BF-178A-4D29-831A-44E2FC300460}"/>
              </a:ext>
            </a:extLst>
          </p:cNvPr>
          <p:cNvSpPr txBox="1"/>
          <p:nvPr/>
        </p:nvSpPr>
        <p:spPr>
          <a:xfrm>
            <a:off x="5478941" y="4275297"/>
            <a:ext cx="11447039" cy="5038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600"/>
              </a:lnSpc>
              <a:buAutoNum type="alphaLcParenR"/>
            </a:pPr>
            <a:r>
              <a:rPr lang="en-US" sz="24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Saiz</a:t>
            </a:r>
            <a:r>
              <a:rPr lang="en-US" sz="24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Bendasing</a:t>
            </a:r>
            <a:r>
              <a:rPr lang="en-US" sz="24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(Luas </a:t>
            </a:r>
            <a:r>
              <a:rPr lang="en-US" sz="24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Permukaan</a:t>
            </a:r>
            <a:r>
              <a:rPr lang="en-US" sz="24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)    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pepejal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halus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berbentuk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serbuk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mempunyai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luas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permukaan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besar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bertindak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    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luas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permukaan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banyak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terdedah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bertindak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    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Kadar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meningkat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kerana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antara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berlaku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kerap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600"/>
              </a:lnSpc>
            </a:pPr>
            <a:r>
              <a:rPr lang="en-US" sz="24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lang="en-US" sz="24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:    </a:t>
            </a:r>
          </a:p>
          <a:p>
            <a:pPr algn="just">
              <a:lnSpc>
                <a:spcPts val="3600"/>
              </a:lnSpc>
            </a:pP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Serbuk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zink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bertindak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cepat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asid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hidroklorik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berbanding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ketulan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zink</a:t>
            </a:r>
            <a:r>
              <a:rPr lang="en-US" sz="24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40318" y="883434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946863" y="5339031"/>
            <a:ext cx="5195280" cy="51952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68393" y="8468272"/>
            <a:ext cx="979452" cy="767278"/>
          </a:xfrm>
          <a:custGeom>
            <a:avLst/>
            <a:gdLst/>
            <a:ahLst/>
            <a:cxnLst/>
            <a:rect l="l" t="t" r="r" b="b"/>
            <a:pathLst>
              <a:path w="2246053" h="1878262">
                <a:moveTo>
                  <a:pt x="0" y="0"/>
                </a:moveTo>
                <a:lnTo>
                  <a:pt x="2246054" y="0"/>
                </a:lnTo>
                <a:lnTo>
                  <a:pt x="2246054" y="1878262"/>
                </a:lnTo>
                <a:lnTo>
                  <a:pt x="0" y="1878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202943" y="2975046"/>
            <a:ext cx="15317575" cy="6725503"/>
            <a:chOff x="0" y="0"/>
            <a:chExt cx="2311234" cy="668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1234" cy="668070"/>
            </a:xfrm>
            <a:custGeom>
              <a:avLst/>
              <a:gdLst/>
              <a:ahLst/>
              <a:cxnLst/>
              <a:rect l="l" t="t" r="r" b="b"/>
              <a:pathLst>
                <a:path w="2311234" h="668070">
                  <a:moveTo>
                    <a:pt x="31760" y="0"/>
                  </a:moveTo>
                  <a:lnTo>
                    <a:pt x="2279474" y="0"/>
                  </a:lnTo>
                  <a:cubicBezTo>
                    <a:pt x="2297014" y="0"/>
                    <a:pt x="2311234" y="14219"/>
                    <a:pt x="2311234" y="31760"/>
                  </a:cubicBezTo>
                  <a:lnTo>
                    <a:pt x="2311234" y="636310"/>
                  </a:lnTo>
                  <a:cubicBezTo>
                    <a:pt x="2311234" y="653850"/>
                    <a:pt x="2297014" y="668070"/>
                    <a:pt x="2279474" y="668070"/>
                  </a:cubicBezTo>
                  <a:lnTo>
                    <a:pt x="31760" y="668070"/>
                  </a:lnTo>
                  <a:cubicBezTo>
                    <a:pt x="14219" y="668070"/>
                    <a:pt x="0" y="653850"/>
                    <a:pt x="0" y="636310"/>
                  </a:cubicBezTo>
                  <a:lnTo>
                    <a:pt x="0" y="31760"/>
                  </a:lnTo>
                  <a:cubicBezTo>
                    <a:pt x="0" y="14219"/>
                    <a:pt x="14219" y="0"/>
                    <a:pt x="3176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311234" cy="725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9870" y="1505406"/>
            <a:ext cx="100310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Faktor-faktor yang Mempengaruhi Kadar Tindak Balas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40912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6123837" y="-1680039"/>
            <a:ext cx="3811614" cy="3811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964382" y="77311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560587">
            <a:off x="9468949" y="-1244374"/>
            <a:ext cx="4138436" cy="4034975"/>
          </a:xfrm>
          <a:custGeom>
            <a:avLst/>
            <a:gdLst/>
            <a:ahLst/>
            <a:cxnLst/>
            <a:rect l="l" t="t" r="r" b="b"/>
            <a:pathLst>
              <a:path w="4138436" h="4034975">
                <a:moveTo>
                  <a:pt x="0" y="0"/>
                </a:moveTo>
                <a:lnTo>
                  <a:pt x="4138436" y="0"/>
                </a:lnTo>
                <a:lnTo>
                  <a:pt x="4138436" y="4034975"/>
                </a:lnTo>
                <a:lnTo>
                  <a:pt x="0" y="4034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5222782" y="5833537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0543A8BF-178A-4D29-831A-44E2FC300460}"/>
              </a:ext>
            </a:extLst>
          </p:cNvPr>
          <p:cNvSpPr txBox="1"/>
          <p:nvPr/>
        </p:nvSpPr>
        <p:spPr>
          <a:xfrm>
            <a:off x="1587692" y="3103796"/>
            <a:ext cx="14549729" cy="6423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Kepekatan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Larutan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Kepekatan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tinggi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banyak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per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isipadu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unit.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tinggi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kepekatan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banyak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berlaku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masa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singkat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bertambah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   </a:t>
            </a:r>
          </a:p>
          <a:p>
            <a:pPr marR="0" lvl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hidroklorik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pekat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cepat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magnesium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berbanding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cair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Suhu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Apabila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suhu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meningkat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Tenaga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kinetik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meningkat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bergerak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laju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kerap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bertembung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banyak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berkesan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berlaku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Tenaga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pengaktifan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mudah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dicapai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zarah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   </a:t>
            </a:r>
          </a:p>
          <a:p>
            <a:pPr marR="0" lvl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Penguraian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hidrogen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peroksida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berlaku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cepat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tinggi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045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40318" y="883434"/>
            <a:ext cx="1578654" cy="1598722"/>
          </a:xfrm>
          <a:custGeom>
            <a:avLst/>
            <a:gdLst/>
            <a:ahLst/>
            <a:cxnLst/>
            <a:rect l="l" t="t" r="r" b="b"/>
            <a:pathLst>
              <a:path w="1578654" h="1598722">
                <a:moveTo>
                  <a:pt x="0" y="0"/>
                </a:moveTo>
                <a:lnTo>
                  <a:pt x="1578654" y="0"/>
                </a:lnTo>
                <a:lnTo>
                  <a:pt x="1578654" y="1598722"/>
                </a:lnTo>
                <a:lnTo>
                  <a:pt x="0" y="159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504" r="-2507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946863" y="5339031"/>
            <a:ext cx="5195280" cy="51952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68393" y="8468272"/>
            <a:ext cx="979452" cy="767278"/>
          </a:xfrm>
          <a:custGeom>
            <a:avLst/>
            <a:gdLst/>
            <a:ahLst/>
            <a:cxnLst/>
            <a:rect l="l" t="t" r="r" b="b"/>
            <a:pathLst>
              <a:path w="2246053" h="1878262">
                <a:moveTo>
                  <a:pt x="0" y="0"/>
                </a:moveTo>
                <a:lnTo>
                  <a:pt x="2246054" y="0"/>
                </a:lnTo>
                <a:lnTo>
                  <a:pt x="2246054" y="1878262"/>
                </a:lnTo>
                <a:lnTo>
                  <a:pt x="0" y="1878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202943" y="2975046"/>
            <a:ext cx="15317575" cy="6725503"/>
            <a:chOff x="0" y="0"/>
            <a:chExt cx="2311234" cy="668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11234" cy="668070"/>
            </a:xfrm>
            <a:custGeom>
              <a:avLst/>
              <a:gdLst/>
              <a:ahLst/>
              <a:cxnLst/>
              <a:rect l="l" t="t" r="r" b="b"/>
              <a:pathLst>
                <a:path w="2311234" h="668070">
                  <a:moveTo>
                    <a:pt x="31760" y="0"/>
                  </a:moveTo>
                  <a:lnTo>
                    <a:pt x="2279474" y="0"/>
                  </a:lnTo>
                  <a:cubicBezTo>
                    <a:pt x="2297014" y="0"/>
                    <a:pt x="2311234" y="14219"/>
                    <a:pt x="2311234" y="31760"/>
                  </a:cubicBezTo>
                  <a:lnTo>
                    <a:pt x="2311234" y="636310"/>
                  </a:lnTo>
                  <a:cubicBezTo>
                    <a:pt x="2311234" y="653850"/>
                    <a:pt x="2297014" y="668070"/>
                    <a:pt x="2279474" y="668070"/>
                  </a:cubicBezTo>
                  <a:lnTo>
                    <a:pt x="31760" y="668070"/>
                  </a:lnTo>
                  <a:cubicBezTo>
                    <a:pt x="14219" y="668070"/>
                    <a:pt x="0" y="653850"/>
                    <a:pt x="0" y="636310"/>
                  </a:cubicBezTo>
                  <a:lnTo>
                    <a:pt x="0" y="31760"/>
                  </a:lnTo>
                  <a:cubicBezTo>
                    <a:pt x="0" y="14219"/>
                    <a:pt x="14219" y="0"/>
                    <a:pt x="3176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311234" cy="725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9870" y="1505406"/>
            <a:ext cx="100310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rgbClr val="040912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Faktor-faktor yang Mempengaruhi Kadar Tindak Balas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40912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6123837" y="-1680039"/>
            <a:ext cx="3811614" cy="3811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964382" y="77311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560587">
            <a:off x="9468949" y="-1244374"/>
            <a:ext cx="4138436" cy="4034975"/>
          </a:xfrm>
          <a:custGeom>
            <a:avLst/>
            <a:gdLst/>
            <a:ahLst/>
            <a:cxnLst/>
            <a:rect l="l" t="t" r="r" b="b"/>
            <a:pathLst>
              <a:path w="4138436" h="4034975">
                <a:moveTo>
                  <a:pt x="0" y="0"/>
                </a:moveTo>
                <a:lnTo>
                  <a:pt x="4138436" y="0"/>
                </a:lnTo>
                <a:lnTo>
                  <a:pt x="4138436" y="4034975"/>
                </a:lnTo>
                <a:lnTo>
                  <a:pt x="0" y="4034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Freeform 42"/>
          <p:cNvSpPr/>
          <p:nvPr/>
        </p:nvSpPr>
        <p:spPr>
          <a:xfrm rot="-5400000">
            <a:off x="15222782" y="5833537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0543A8BF-178A-4D29-831A-44E2FC300460}"/>
              </a:ext>
            </a:extLst>
          </p:cNvPr>
          <p:cNvSpPr txBox="1"/>
          <p:nvPr/>
        </p:nvSpPr>
        <p:spPr>
          <a:xfrm>
            <a:off x="1631607" y="3520005"/>
            <a:ext cx="14549729" cy="5385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Pemangkin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Pemangkin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ialah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yang: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	*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Mempercepatkan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kadar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	*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mengalami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perubahan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kimia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kekal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selepas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Bertindak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menurunkan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tenaga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pengaktifan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Menyediakan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laluan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alternatif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memerlukan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tenaga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rendah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315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: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Mangan(IV)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oksida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mempercepatkan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penguraian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hidrogen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peroksida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kepada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air dan gas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oksigen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315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936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98772" y="2282095"/>
            <a:ext cx="6363290" cy="7418454"/>
            <a:chOff x="0" y="0"/>
            <a:chExt cx="1675928" cy="2609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75928" cy="2609472"/>
            </a:xfrm>
            <a:custGeom>
              <a:avLst/>
              <a:gdLst/>
              <a:ahLst/>
              <a:cxnLst/>
              <a:rect l="l" t="t" r="r" b="b"/>
              <a:pathLst>
                <a:path w="1675928" h="2609472">
                  <a:moveTo>
                    <a:pt x="43800" y="0"/>
                  </a:moveTo>
                  <a:lnTo>
                    <a:pt x="1632129" y="0"/>
                  </a:lnTo>
                  <a:cubicBezTo>
                    <a:pt x="1643745" y="0"/>
                    <a:pt x="1654886" y="4615"/>
                    <a:pt x="1663100" y="12829"/>
                  </a:cubicBezTo>
                  <a:cubicBezTo>
                    <a:pt x="1671314" y="21043"/>
                    <a:pt x="1675928" y="32183"/>
                    <a:pt x="1675928" y="43800"/>
                  </a:cubicBezTo>
                  <a:lnTo>
                    <a:pt x="1675928" y="2565673"/>
                  </a:lnTo>
                  <a:cubicBezTo>
                    <a:pt x="1675928" y="2577289"/>
                    <a:pt x="1671314" y="2588430"/>
                    <a:pt x="1663100" y="2596643"/>
                  </a:cubicBezTo>
                  <a:cubicBezTo>
                    <a:pt x="1654886" y="2604857"/>
                    <a:pt x="1643745" y="2609472"/>
                    <a:pt x="1632129" y="2609472"/>
                  </a:cubicBezTo>
                  <a:lnTo>
                    <a:pt x="43800" y="2609472"/>
                  </a:lnTo>
                  <a:cubicBezTo>
                    <a:pt x="32183" y="2609472"/>
                    <a:pt x="21043" y="2604857"/>
                    <a:pt x="12829" y="2596643"/>
                  </a:cubicBezTo>
                  <a:cubicBezTo>
                    <a:pt x="4615" y="2588430"/>
                    <a:pt x="0" y="2577289"/>
                    <a:pt x="0" y="2565673"/>
                  </a:cubicBezTo>
                  <a:lnTo>
                    <a:pt x="0" y="43800"/>
                  </a:lnTo>
                  <a:cubicBezTo>
                    <a:pt x="0" y="32183"/>
                    <a:pt x="4615" y="21043"/>
                    <a:pt x="12829" y="12829"/>
                  </a:cubicBezTo>
                  <a:cubicBezTo>
                    <a:pt x="21043" y="4615"/>
                    <a:pt x="32183" y="0"/>
                    <a:pt x="4380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75928" cy="2666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37035" y="2657728"/>
            <a:ext cx="5454293" cy="1719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 err="1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Teori</a:t>
            </a:r>
            <a:r>
              <a:rPr lang="en-US" sz="5600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600" dirty="0" err="1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Perlanggaran</a:t>
            </a:r>
            <a:endParaRPr lang="en-US" sz="5600" dirty="0">
              <a:solidFill>
                <a:srgbClr val="04091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42457" y="4752420"/>
            <a:ext cx="5228942" cy="3666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Teori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menyatakan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bahawa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kimia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berlaku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apabila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zarah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:   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Bertembung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antara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satu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sama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lain   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tenaga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mencukupi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(≥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tenaga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pengaktifan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)   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orientasi</a:t>
            </a:r>
            <a:r>
              <a:rPr lang="en-US" sz="2800" dirty="0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2800" dirty="0" err="1">
                <a:solidFill>
                  <a:srgbClr val="040912"/>
                </a:solidFill>
                <a:latin typeface="Montserrat"/>
                <a:ea typeface="Montserrat"/>
                <a:cs typeface="Montserrat"/>
                <a:sym typeface="Montserrat"/>
              </a:rPr>
              <a:t>betul</a:t>
            </a:r>
            <a:endParaRPr lang="en-US" sz="2800" dirty="0">
              <a:solidFill>
                <a:srgbClr val="04091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11985" y="3585450"/>
            <a:ext cx="7940272" cy="380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Jenis</a:t>
            </a:r>
            <a:r>
              <a:rPr lang="en-US" sz="28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800" b="1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</a:p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berkesan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menghasilkan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produk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kerana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cukup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tenaga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orientasi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betul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Perlanggaran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berkesan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tiada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tindak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balas</a:t>
            </a:r>
            <a:r>
              <a:rPr lang="en-US" sz="2800" dirty="0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0B315E"/>
                </a:solidFill>
                <a:latin typeface="Montserrat"/>
                <a:ea typeface="Montserrat"/>
                <a:cs typeface="Montserrat"/>
                <a:sym typeface="Montserrat"/>
              </a:rPr>
              <a:t>berlaku</a:t>
            </a:r>
            <a:endParaRPr lang="en-US" sz="28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ct val="150000"/>
              </a:lnSpc>
            </a:pPr>
            <a:endParaRPr lang="en-US" sz="2800" dirty="0">
              <a:solidFill>
                <a:srgbClr val="0B315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724423" y="-2102331"/>
            <a:ext cx="5069754" cy="506975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3767230" y="-570022"/>
            <a:ext cx="1914387" cy="1938722"/>
          </a:xfrm>
          <a:custGeom>
            <a:avLst/>
            <a:gdLst/>
            <a:ahLst/>
            <a:cxnLst/>
            <a:rect l="l" t="t" r="r" b="b"/>
            <a:pathLst>
              <a:path w="1914387" h="1938722">
                <a:moveTo>
                  <a:pt x="0" y="0"/>
                </a:moveTo>
                <a:lnTo>
                  <a:pt x="1914387" y="0"/>
                </a:lnTo>
                <a:lnTo>
                  <a:pt x="1914387" y="1938723"/>
                </a:lnTo>
                <a:lnTo>
                  <a:pt x="0" y="193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26156" y="921375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258645" y="-814766"/>
            <a:ext cx="4335479" cy="3473803"/>
          </a:xfrm>
          <a:custGeom>
            <a:avLst/>
            <a:gdLst/>
            <a:ahLst/>
            <a:cxnLst/>
            <a:rect l="l" t="t" r="r" b="b"/>
            <a:pathLst>
              <a:path w="4335479" h="3473803">
                <a:moveTo>
                  <a:pt x="0" y="0"/>
                </a:moveTo>
                <a:lnTo>
                  <a:pt x="4335479" y="0"/>
                </a:lnTo>
                <a:lnTo>
                  <a:pt x="4335479" y="3473803"/>
                </a:lnTo>
                <a:lnTo>
                  <a:pt x="0" y="3473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912502" y="7120327"/>
            <a:ext cx="2931021" cy="3473803"/>
          </a:xfrm>
          <a:custGeom>
            <a:avLst/>
            <a:gdLst/>
            <a:ahLst/>
            <a:cxnLst/>
            <a:rect l="l" t="t" r="r" b="b"/>
            <a:pathLst>
              <a:path w="2931021" h="3473803">
                <a:moveTo>
                  <a:pt x="0" y="0"/>
                </a:moveTo>
                <a:lnTo>
                  <a:pt x="2931021" y="0"/>
                </a:lnTo>
                <a:lnTo>
                  <a:pt x="2931021" y="3473803"/>
                </a:lnTo>
                <a:lnTo>
                  <a:pt x="0" y="3473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36359" y="4547745"/>
            <a:ext cx="324826" cy="1644689"/>
          </a:xfrm>
          <a:custGeom>
            <a:avLst/>
            <a:gdLst/>
            <a:ahLst/>
            <a:cxnLst/>
            <a:rect l="l" t="t" r="r" b="b"/>
            <a:pathLst>
              <a:path w="324826" h="1644689">
                <a:moveTo>
                  <a:pt x="0" y="0"/>
                </a:moveTo>
                <a:lnTo>
                  <a:pt x="324826" y="0"/>
                </a:lnTo>
                <a:lnTo>
                  <a:pt x="324826" y="1644689"/>
                </a:lnTo>
                <a:lnTo>
                  <a:pt x="0" y="1644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82784" y="3581693"/>
            <a:ext cx="11962735" cy="5629644"/>
            <a:chOff x="0" y="0"/>
            <a:chExt cx="1675928" cy="2609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75928" cy="2609472"/>
            </a:xfrm>
            <a:custGeom>
              <a:avLst/>
              <a:gdLst/>
              <a:ahLst/>
              <a:cxnLst/>
              <a:rect l="l" t="t" r="r" b="b"/>
              <a:pathLst>
                <a:path w="1675928" h="2609472">
                  <a:moveTo>
                    <a:pt x="43800" y="0"/>
                  </a:moveTo>
                  <a:lnTo>
                    <a:pt x="1632129" y="0"/>
                  </a:lnTo>
                  <a:cubicBezTo>
                    <a:pt x="1643745" y="0"/>
                    <a:pt x="1654886" y="4615"/>
                    <a:pt x="1663100" y="12829"/>
                  </a:cubicBezTo>
                  <a:cubicBezTo>
                    <a:pt x="1671314" y="21043"/>
                    <a:pt x="1675928" y="32183"/>
                    <a:pt x="1675928" y="43800"/>
                  </a:cubicBezTo>
                  <a:lnTo>
                    <a:pt x="1675928" y="2565673"/>
                  </a:lnTo>
                  <a:cubicBezTo>
                    <a:pt x="1675928" y="2577289"/>
                    <a:pt x="1671314" y="2588430"/>
                    <a:pt x="1663100" y="2596643"/>
                  </a:cubicBezTo>
                  <a:cubicBezTo>
                    <a:pt x="1654886" y="2604857"/>
                    <a:pt x="1643745" y="2609472"/>
                    <a:pt x="1632129" y="2609472"/>
                  </a:cubicBezTo>
                  <a:lnTo>
                    <a:pt x="43800" y="2609472"/>
                  </a:lnTo>
                  <a:cubicBezTo>
                    <a:pt x="32183" y="2609472"/>
                    <a:pt x="21043" y="2604857"/>
                    <a:pt x="12829" y="2596643"/>
                  </a:cubicBezTo>
                  <a:cubicBezTo>
                    <a:pt x="4615" y="2588430"/>
                    <a:pt x="0" y="2577289"/>
                    <a:pt x="0" y="2565673"/>
                  </a:cubicBezTo>
                  <a:lnTo>
                    <a:pt x="0" y="43800"/>
                  </a:lnTo>
                  <a:cubicBezTo>
                    <a:pt x="0" y="32183"/>
                    <a:pt x="4615" y="21043"/>
                    <a:pt x="12829" y="12829"/>
                  </a:cubicBezTo>
                  <a:cubicBezTo>
                    <a:pt x="21043" y="4615"/>
                    <a:pt x="32183" y="0"/>
                    <a:pt x="43800" y="0"/>
                  </a:cubicBezTo>
                  <a:close/>
                </a:path>
              </a:pathLst>
            </a:custGeom>
            <a:solidFill>
              <a:srgbClr val="FFB94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75928" cy="2666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98772" y="1399170"/>
            <a:ext cx="10011366" cy="1719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sv-SE" sz="5600" dirty="0">
                <a:solidFill>
                  <a:srgbClr val="04091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Hubungan antara Faktor dan Perlanggaran:</a:t>
            </a:r>
            <a:endParaRPr lang="en-US" sz="5600" dirty="0">
              <a:solidFill>
                <a:srgbClr val="04091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724423" y="-2102331"/>
            <a:ext cx="5069754" cy="506975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3767230" y="-570022"/>
            <a:ext cx="1914387" cy="1938722"/>
          </a:xfrm>
          <a:custGeom>
            <a:avLst/>
            <a:gdLst/>
            <a:ahLst/>
            <a:cxnLst/>
            <a:rect l="l" t="t" r="r" b="b"/>
            <a:pathLst>
              <a:path w="1914387" h="1938722">
                <a:moveTo>
                  <a:pt x="0" y="0"/>
                </a:moveTo>
                <a:lnTo>
                  <a:pt x="1914387" y="0"/>
                </a:lnTo>
                <a:lnTo>
                  <a:pt x="1914387" y="1938723"/>
                </a:lnTo>
                <a:lnTo>
                  <a:pt x="0" y="193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504" r="-2507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26156" y="9213755"/>
            <a:ext cx="1530705" cy="646723"/>
          </a:xfrm>
          <a:custGeom>
            <a:avLst/>
            <a:gdLst/>
            <a:ahLst/>
            <a:cxnLst/>
            <a:rect l="l" t="t" r="r" b="b"/>
            <a:pathLst>
              <a:path w="1530705" h="646723">
                <a:moveTo>
                  <a:pt x="0" y="0"/>
                </a:moveTo>
                <a:lnTo>
                  <a:pt x="1530705" y="0"/>
                </a:lnTo>
                <a:lnTo>
                  <a:pt x="1530705" y="646723"/>
                </a:lnTo>
                <a:lnTo>
                  <a:pt x="0" y="64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258645" y="-814766"/>
            <a:ext cx="4335479" cy="3473803"/>
          </a:xfrm>
          <a:custGeom>
            <a:avLst/>
            <a:gdLst/>
            <a:ahLst/>
            <a:cxnLst/>
            <a:rect l="l" t="t" r="r" b="b"/>
            <a:pathLst>
              <a:path w="4335479" h="3473803">
                <a:moveTo>
                  <a:pt x="0" y="0"/>
                </a:moveTo>
                <a:lnTo>
                  <a:pt x="4335479" y="0"/>
                </a:lnTo>
                <a:lnTo>
                  <a:pt x="4335479" y="3473803"/>
                </a:lnTo>
                <a:lnTo>
                  <a:pt x="0" y="3473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912502" y="7120327"/>
            <a:ext cx="2931021" cy="3473803"/>
          </a:xfrm>
          <a:custGeom>
            <a:avLst/>
            <a:gdLst/>
            <a:ahLst/>
            <a:cxnLst/>
            <a:rect l="l" t="t" r="r" b="b"/>
            <a:pathLst>
              <a:path w="2931021" h="3473803">
                <a:moveTo>
                  <a:pt x="0" y="0"/>
                </a:moveTo>
                <a:lnTo>
                  <a:pt x="2931021" y="0"/>
                </a:lnTo>
                <a:lnTo>
                  <a:pt x="2931021" y="3473803"/>
                </a:lnTo>
                <a:lnTo>
                  <a:pt x="0" y="3473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36359" y="4547745"/>
            <a:ext cx="324826" cy="1644689"/>
          </a:xfrm>
          <a:custGeom>
            <a:avLst/>
            <a:gdLst/>
            <a:ahLst/>
            <a:cxnLst/>
            <a:rect l="l" t="t" r="r" b="b"/>
            <a:pathLst>
              <a:path w="324826" h="1644689">
                <a:moveTo>
                  <a:pt x="0" y="0"/>
                </a:moveTo>
                <a:lnTo>
                  <a:pt x="324826" y="0"/>
                </a:lnTo>
                <a:lnTo>
                  <a:pt x="324826" y="1644689"/>
                </a:lnTo>
                <a:lnTo>
                  <a:pt x="0" y="1644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0" y="0"/>
            <a:ext cx="7085539" cy="586451"/>
            <a:chOff x="0" y="0"/>
            <a:chExt cx="1866150" cy="1544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202461" y="9700549"/>
            <a:ext cx="7085539" cy="586451"/>
            <a:chOff x="0" y="0"/>
            <a:chExt cx="1866150" cy="1544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66150" cy="154456"/>
            </a:xfrm>
            <a:custGeom>
              <a:avLst/>
              <a:gdLst/>
              <a:ahLst/>
              <a:cxnLst/>
              <a:rect l="l" t="t" r="r" b="b"/>
              <a:pathLst>
                <a:path w="1866150" h="154456">
                  <a:moveTo>
                    <a:pt x="0" y="0"/>
                  </a:moveTo>
                  <a:lnTo>
                    <a:pt x="1866150" y="0"/>
                  </a:lnTo>
                  <a:lnTo>
                    <a:pt x="1866150" y="154456"/>
                  </a:lnTo>
                  <a:lnTo>
                    <a:pt x="0" y="154456"/>
                  </a:lnTo>
                  <a:close/>
                </a:path>
              </a:pathLst>
            </a:custGeom>
            <a:solidFill>
              <a:srgbClr val="3E5477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866150" cy="202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5400000">
            <a:off x="15222781" y="5829701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-3156901" y="3593980"/>
            <a:ext cx="6222120" cy="863319"/>
          </a:xfrm>
          <a:custGeom>
            <a:avLst/>
            <a:gdLst/>
            <a:ahLst/>
            <a:cxnLst/>
            <a:rect l="l" t="t" r="r" b="b"/>
            <a:pathLst>
              <a:path w="6222120" h="863319">
                <a:moveTo>
                  <a:pt x="0" y="0"/>
                </a:moveTo>
                <a:lnTo>
                  <a:pt x="6222120" y="0"/>
                </a:lnTo>
                <a:lnTo>
                  <a:pt x="6222120" y="863319"/>
                </a:lnTo>
                <a:lnTo>
                  <a:pt x="0" y="863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0C8524-C7B1-4701-80E1-B1A64C4A2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93937"/>
              </p:ext>
            </p:extLst>
          </p:nvPr>
        </p:nvGraphicFramePr>
        <p:xfrm>
          <a:off x="3358469" y="3842436"/>
          <a:ext cx="10011366" cy="51114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534366">
                  <a:extLst>
                    <a:ext uri="{9D8B030D-6E8A-4147-A177-3AD203B41FA5}">
                      <a16:colId xmlns:a16="http://schemas.microsoft.com/office/drawing/2014/main" val="2419075663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914590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b="1" dirty="0" err="1"/>
                        <a:t>Faktor</a:t>
                      </a:r>
                      <a:endParaRPr lang="en-ID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b="1" dirty="0" err="1"/>
                        <a:t>Kesan</a:t>
                      </a:r>
                      <a:r>
                        <a:rPr lang="en-ID" sz="2400" b="1" dirty="0"/>
                        <a:t> </a:t>
                      </a:r>
                      <a:r>
                        <a:rPr lang="en-ID" sz="2400" b="1" dirty="0" err="1"/>
                        <a:t>terhadap</a:t>
                      </a:r>
                      <a:r>
                        <a:rPr lang="en-ID" sz="2400" b="1" dirty="0"/>
                        <a:t> </a:t>
                      </a:r>
                      <a:r>
                        <a:rPr lang="en-ID" sz="2400" b="1" dirty="0" err="1"/>
                        <a:t>Perlanggaran</a:t>
                      </a:r>
                      <a:endParaRPr lang="en-ID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40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Saiz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bendasing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400"/>
                        <a:t>Lebih kecil → lebih banyak kawasan permukaan → lebih banyak perlanggaran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895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Kepekatan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Lebih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tinggi</a:t>
                      </a:r>
                      <a:r>
                        <a:rPr lang="en-ID" sz="2400" dirty="0"/>
                        <a:t> → </a:t>
                      </a:r>
                      <a:r>
                        <a:rPr lang="en-ID" sz="2400" dirty="0" err="1"/>
                        <a:t>lebih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banyak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zarah</a:t>
                      </a:r>
                      <a:r>
                        <a:rPr lang="en-ID" sz="2400" dirty="0"/>
                        <a:t> → </a:t>
                      </a:r>
                      <a:r>
                        <a:rPr lang="en-ID" sz="2400" dirty="0" err="1"/>
                        <a:t>lebih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banyak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perlanggaran</a:t>
                      </a:r>
                      <a:endParaRPr lang="en-ID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649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Suhu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Lebih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tinggi</a:t>
                      </a:r>
                      <a:r>
                        <a:rPr lang="en-ID" sz="2400" dirty="0"/>
                        <a:t> → </a:t>
                      </a:r>
                      <a:r>
                        <a:rPr lang="en-ID" sz="2400" dirty="0" err="1"/>
                        <a:t>zarah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bergerak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lebih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laju</a:t>
                      </a:r>
                      <a:r>
                        <a:rPr lang="en-ID" sz="2400" dirty="0"/>
                        <a:t> → </a:t>
                      </a:r>
                      <a:r>
                        <a:rPr lang="en-ID" sz="2400" dirty="0" err="1"/>
                        <a:t>lebih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kerap</a:t>
                      </a:r>
                      <a:r>
                        <a:rPr lang="en-ID" sz="2400" dirty="0"/>
                        <a:t> dan </a:t>
                      </a:r>
                      <a:r>
                        <a:rPr lang="en-ID" sz="2400" dirty="0" err="1"/>
                        <a:t>bertenaga</a:t>
                      </a:r>
                      <a:endParaRPr lang="en-ID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025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Pemangkin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Menurunkan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tenaga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pengaktifan</a:t>
                      </a:r>
                      <a:r>
                        <a:rPr lang="en-ID" sz="2400" dirty="0"/>
                        <a:t> → </a:t>
                      </a:r>
                      <a:r>
                        <a:rPr lang="en-ID" sz="2400" dirty="0" err="1"/>
                        <a:t>lebih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banyak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perlanggaran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berkesan</a:t>
                      </a:r>
                      <a:endParaRPr lang="en-ID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696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821</Words>
  <Application>Microsoft Office PowerPoint</Application>
  <PresentationFormat>Custom</PresentationFormat>
  <Paragraphs>110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League Spartan</vt:lpstr>
      <vt:lpstr>Calibri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8</cp:revision>
  <dcterms:created xsi:type="dcterms:W3CDTF">2006-08-16T00:00:00Z</dcterms:created>
  <dcterms:modified xsi:type="dcterms:W3CDTF">2025-07-23T02:40:27Z</dcterms:modified>
  <dc:identifier>DAGt5xwiy1A</dc:identifier>
</cp:coreProperties>
</file>