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3" r:id="rId7"/>
    <p:sldId id="262" r:id="rId8"/>
    <p:sldId id="265" r:id="rId9"/>
    <p:sldId id="269" r:id="rId10"/>
    <p:sldId id="270" r:id="rId11"/>
  </p:sldIdLst>
  <p:sldSz cx="18288000" cy="10287000"/>
  <p:notesSz cx="6858000" cy="9144000"/>
  <p:embeddedFontLst>
    <p:embeddedFont>
      <p:font typeface="Bree Serif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untastic" panose="020B0604020202020204" charset="0"/>
      <p:regular r:id="rId17"/>
    </p:embeddedFont>
    <p:embeddedFont>
      <p:font typeface="Nunito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3840" y="1047850"/>
            <a:ext cx="16215460" cy="8210450"/>
            <a:chOff x="0" y="0"/>
            <a:chExt cx="21620614" cy="1094726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3637605"/>
              <a:ext cx="13829109" cy="1428783"/>
              <a:chOff x="0" y="0"/>
              <a:chExt cx="2731676" cy="28222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31676" cy="282229"/>
              </a:xfrm>
              <a:custGeom>
                <a:avLst/>
                <a:gdLst/>
                <a:ahLst/>
                <a:cxnLst/>
                <a:rect l="l" t="t" r="r" b="b"/>
                <a:pathLst>
                  <a:path w="2731676" h="282229">
                    <a:moveTo>
                      <a:pt x="0" y="0"/>
                    </a:moveTo>
                    <a:lnTo>
                      <a:pt x="2731676" y="0"/>
                    </a:lnTo>
                    <a:lnTo>
                      <a:pt x="2731676" y="282229"/>
                    </a:lnTo>
                    <a:lnTo>
                      <a:pt x="0" y="282229"/>
                    </a:lnTo>
                    <a:close/>
                  </a:path>
                </a:pathLst>
              </a:custGeom>
              <a:solidFill>
                <a:srgbClr val="FACD71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2731676" cy="329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3847023" y="6792868"/>
              <a:ext cx="3877839" cy="4116299"/>
              <a:chOff x="0" y="0"/>
              <a:chExt cx="765993" cy="81309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65993" cy="813096"/>
              </a:xfrm>
              <a:custGeom>
                <a:avLst/>
                <a:gdLst/>
                <a:ahLst/>
                <a:cxnLst/>
                <a:rect l="l" t="t" r="r" b="b"/>
                <a:pathLst>
                  <a:path w="765993" h="813096">
                    <a:moveTo>
                      <a:pt x="0" y="0"/>
                    </a:moveTo>
                    <a:lnTo>
                      <a:pt x="765993" y="0"/>
                    </a:lnTo>
                    <a:lnTo>
                      <a:pt x="765993" y="813096"/>
                    </a:lnTo>
                    <a:lnTo>
                      <a:pt x="0" y="813096"/>
                    </a:lnTo>
                    <a:close/>
                  </a:path>
                </a:pathLst>
              </a:custGeom>
              <a:solidFill>
                <a:srgbClr val="ADD87B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765993" cy="8607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7724861" y="6792868"/>
              <a:ext cx="3857652" cy="4116299"/>
              <a:chOff x="0" y="0"/>
              <a:chExt cx="762005" cy="81309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62005" cy="813096"/>
              </a:xfrm>
              <a:custGeom>
                <a:avLst/>
                <a:gdLst/>
                <a:ahLst/>
                <a:cxnLst/>
                <a:rect l="l" t="t" r="r" b="b"/>
                <a:pathLst>
                  <a:path w="762005" h="813096">
                    <a:moveTo>
                      <a:pt x="0" y="0"/>
                    </a:moveTo>
                    <a:lnTo>
                      <a:pt x="762005" y="0"/>
                    </a:lnTo>
                    <a:lnTo>
                      <a:pt x="762005" y="813096"/>
                    </a:lnTo>
                    <a:lnTo>
                      <a:pt x="0" y="813096"/>
                    </a:lnTo>
                    <a:close/>
                  </a:path>
                </a:pathLst>
              </a:custGeom>
              <a:solidFill>
                <a:srgbClr val="FACD71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762005" cy="8607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4989790"/>
              <a:ext cx="13867209" cy="5957477"/>
              <a:chOff x="0" y="0"/>
              <a:chExt cx="2739202" cy="117678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739202" cy="1176786"/>
              </a:xfrm>
              <a:custGeom>
                <a:avLst/>
                <a:gdLst/>
                <a:ahLst/>
                <a:cxnLst/>
                <a:rect l="l" t="t" r="r" b="b"/>
                <a:pathLst>
                  <a:path w="2739202" h="1176786">
                    <a:moveTo>
                      <a:pt x="0" y="0"/>
                    </a:moveTo>
                    <a:lnTo>
                      <a:pt x="2739202" y="0"/>
                    </a:lnTo>
                    <a:lnTo>
                      <a:pt x="2739202" y="1176786"/>
                    </a:lnTo>
                    <a:lnTo>
                      <a:pt x="0" y="1176786"/>
                    </a:lnTo>
                    <a:close/>
                  </a:path>
                </a:pathLst>
              </a:custGeom>
              <a:solidFill>
                <a:srgbClr val="B8E1E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2739202" cy="12244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867209" y="0"/>
              <a:ext cx="7753405" cy="6869467"/>
              <a:chOff x="0" y="0"/>
              <a:chExt cx="1531537" cy="135693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531537" cy="1356932"/>
              </a:xfrm>
              <a:custGeom>
                <a:avLst/>
                <a:gdLst/>
                <a:ahLst/>
                <a:cxnLst/>
                <a:rect l="l" t="t" r="r" b="b"/>
                <a:pathLst>
                  <a:path w="1531537" h="1356932">
                    <a:moveTo>
                      <a:pt x="0" y="0"/>
                    </a:moveTo>
                    <a:lnTo>
                      <a:pt x="1531537" y="0"/>
                    </a:lnTo>
                    <a:lnTo>
                      <a:pt x="1531537" y="1356932"/>
                    </a:lnTo>
                    <a:lnTo>
                      <a:pt x="0" y="1356932"/>
                    </a:lnTo>
                    <a:close/>
                  </a:path>
                </a:pathLst>
              </a:custGeom>
              <a:solidFill>
                <a:srgbClr val="FDF7D8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1531537" cy="140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4465412" y="0"/>
              <a:ext cx="9401797" cy="3663138"/>
              <a:chOff x="0" y="0"/>
              <a:chExt cx="1857145" cy="72358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857145" cy="723583"/>
              </a:xfrm>
              <a:custGeom>
                <a:avLst/>
                <a:gdLst/>
                <a:ahLst/>
                <a:cxnLst/>
                <a:rect l="l" t="t" r="r" b="b"/>
                <a:pathLst>
                  <a:path w="1857145" h="723583">
                    <a:moveTo>
                      <a:pt x="0" y="0"/>
                    </a:moveTo>
                    <a:lnTo>
                      <a:pt x="1857145" y="0"/>
                    </a:lnTo>
                    <a:lnTo>
                      <a:pt x="1857145" y="723583"/>
                    </a:lnTo>
                    <a:lnTo>
                      <a:pt x="0" y="723583"/>
                    </a:lnTo>
                    <a:close/>
                  </a:path>
                </a:pathLst>
              </a:custGeom>
              <a:solidFill>
                <a:srgbClr val="7181C2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1857145" cy="7712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9050" y="0"/>
              <a:ext cx="4446362" cy="3663138"/>
              <a:chOff x="0" y="0"/>
              <a:chExt cx="878294" cy="723583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78294" cy="723583"/>
              </a:xfrm>
              <a:custGeom>
                <a:avLst/>
                <a:gdLst/>
                <a:ahLst/>
                <a:cxnLst/>
                <a:rect l="l" t="t" r="r" b="b"/>
                <a:pathLst>
                  <a:path w="878294" h="723583">
                    <a:moveTo>
                      <a:pt x="0" y="0"/>
                    </a:moveTo>
                    <a:lnTo>
                      <a:pt x="878294" y="0"/>
                    </a:lnTo>
                    <a:lnTo>
                      <a:pt x="878294" y="723583"/>
                    </a:lnTo>
                    <a:lnTo>
                      <a:pt x="0" y="723583"/>
                    </a:lnTo>
                    <a:close/>
                  </a:path>
                </a:pathLst>
              </a:custGeom>
              <a:solidFill>
                <a:srgbClr val="E3F1D2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878294" cy="7712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1028700" y="1028700"/>
            <a:ext cx="16230600" cy="8229600"/>
            <a:chOff x="0" y="0"/>
            <a:chExt cx="15227280" cy="772087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227280" cy="7720874"/>
            </a:xfrm>
            <a:custGeom>
              <a:avLst/>
              <a:gdLst/>
              <a:ahLst/>
              <a:cxnLst/>
              <a:rect l="l" t="t" r="r" b="b"/>
              <a:pathLst>
                <a:path w="15227280" h="7720874">
                  <a:moveTo>
                    <a:pt x="0" y="0"/>
                  </a:moveTo>
                  <a:lnTo>
                    <a:pt x="15227280" y="0"/>
                  </a:lnTo>
                  <a:lnTo>
                    <a:pt x="15227280" y="7720874"/>
                  </a:lnTo>
                  <a:lnTo>
                    <a:pt x="0" y="77208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303030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15227280" cy="7739924"/>
            </a:xfrm>
            <a:prstGeom prst="rect">
              <a:avLst/>
            </a:prstGeom>
          </p:spPr>
          <p:txBody>
            <a:bodyPr lIns="22850" tIns="22850" rIns="22850" bIns="22850" rtlCol="0" anchor="ctr"/>
            <a:lstStyle/>
            <a:p>
              <a:pPr algn="ctr">
                <a:lnSpc>
                  <a:spcPts val="1133"/>
                </a:lnSpc>
              </a:pPr>
              <a:endParaRPr/>
            </a:p>
          </p:txBody>
        </p:sp>
      </p:grpSp>
      <p:sp>
        <p:nvSpPr>
          <p:cNvPr id="27" name="AutoShape 27"/>
          <p:cNvSpPr/>
          <p:nvPr/>
        </p:nvSpPr>
        <p:spPr>
          <a:xfrm>
            <a:off x="11385392" y="6171075"/>
            <a:ext cx="5843629" cy="0"/>
          </a:xfrm>
          <a:prstGeom prst="line">
            <a:avLst/>
          </a:prstGeom>
          <a:ln w="57150" cap="flat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>
            <a:off x="14307206" y="6142500"/>
            <a:ext cx="0" cy="3058350"/>
          </a:xfrm>
          <a:prstGeom prst="line">
            <a:avLst/>
          </a:prstGeom>
          <a:ln w="57150" cap="flat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1413967" y="1047850"/>
            <a:ext cx="0" cy="8210450"/>
          </a:xfrm>
          <a:prstGeom prst="line">
            <a:avLst/>
          </a:prstGeom>
          <a:ln w="57150" cap="flat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058127" y="3776054"/>
            <a:ext cx="10355840" cy="0"/>
          </a:xfrm>
          <a:prstGeom prst="line">
            <a:avLst/>
          </a:prstGeom>
          <a:ln w="57150" cap="flat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>
            <a:off x="1058127" y="4790192"/>
            <a:ext cx="10384415" cy="0"/>
          </a:xfrm>
          <a:prstGeom prst="line">
            <a:avLst/>
          </a:prstGeom>
          <a:ln w="57150" cap="flat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>
            <a:off x="4364324" y="1047850"/>
            <a:ext cx="0" cy="2728204"/>
          </a:xfrm>
          <a:prstGeom prst="line">
            <a:avLst/>
          </a:prstGeom>
          <a:ln w="57150" cap="flat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3" name="Group 33"/>
          <p:cNvGrpSpPr/>
          <p:nvPr/>
        </p:nvGrpSpPr>
        <p:grpSpPr>
          <a:xfrm>
            <a:off x="7915670" y="1698766"/>
            <a:ext cx="2881827" cy="1677338"/>
            <a:chOff x="0" y="0"/>
            <a:chExt cx="3842436" cy="2236450"/>
          </a:xfrm>
        </p:grpSpPr>
        <p:sp>
          <p:nvSpPr>
            <p:cNvPr id="34" name="Freeform 34"/>
            <p:cNvSpPr/>
            <p:nvPr/>
          </p:nvSpPr>
          <p:spPr>
            <a:xfrm flipH="1">
              <a:off x="0" y="177635"/>
              <a:ext cx="3583381" cy="2058815"/>
            </a:xfrm>
            <a:custGeom>
              <a:avLst/>
              <a:gdLst/>
              <a:ahLst/>
              <a:cxnLst/>
              <a:rect l="l" t="t" r="r" b="b"/>
              <a:pathLst>
                <a:path w="3583381" h="2058815">
                  <a:moveTo>
                    <a:pt x="3583381" y="0"/>
                  </a:moveTo>
                  <a:lnTo>
                    <a:pt x="0" y="0"/>
                  </a:lnTo>
                  <a:lnTo>
                    <a:pt x="0" y="2058815"/>
                  </a:lnTo>
                  <a:lnTo>
                    <a:pt x="3583381" y="2058815"/>
                  </a:lnTo>
                  <a:lnTo>
                    <a:pt x="3583381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flipH="1">
              <a:off x="259055" y="0"/>
              <a:ext cx="3583381" cy="2058815"/>
            </a:xfrm>
            <a:custGeom>
              <a:avLst/>
              <a:gdLst/>
              <a:ahLst/>
              <a:cxnLst/>
              <a:rect l="l" t="t" r="r" b="b"/>
              <a:pathLst>
                <a:path w="3583381" h="2058815">
                  <a:moveTo>
                    <a:pt x="3583381" y="0"/>
                  </a:moveTo>
                  <a:lnTo>
                    <a:pt x="0" y="0"/>
                  </a:lnTo>
                  <a:lnTo>
                    <a:pt x="0" y="2058815"/>
                  </a:lnTo>
                  <a:lnTo>
                    <a:pt x="3583381" y="2058815"/>
                  </a:lnTo>
                  <a:lnTo>
                    <a:pt x="358338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6" name="Group 36"/>
          <p:cNvGrpSpPr/>
          <p:nvPr/>
        </p:nvGrpSpPr>
        <p:grpSpPr>
          <a:xfrm>
            <a:off x="6885658" y="2489810"/>
            <a:ext cx="801412" cy="514350"/>
            <a:chOff x="0" y="0"/>
            <a:chExt cx="1068549" cy="685800"/>
          </a:xfrm>
        </p:grpSpPr>
        <p:sp>
          <p:nvSpPr>
            <p:cNvPr id="37" name="AutoShape 37"/>
            <p:cNvSpPr/>
            <p:nvPr/>
          </p:nvSpPr>
          <p:spPr>
            <a:xfrm>
              <a:off x="237037" y="38100"/>
              <a:ext cx="831512" cy="0"/>
            </a:xfrm>
            <a:prstGeom prst="line">
              <a:avLst/>
            </a:prstGeom>
            <a:ln w="76200" cap="rnd">
              <a:solidFill>
                <a:srgbClr val="30303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8" name="AutoShape 38"/>
            <p:cNvSpPr/>
            <p:nvPr/>
          </p:nvSpPr>
          <p:spPr>
            <a:xfrm>
              <a:off x="0" y="342900"/>
              <a:ext cx="831512" cy="0"/>
            </a:xfrm>
            <a:prstGeom prst="line">
              <a:avLst/>
            </a:prstGeom>
            <a:ln w="76200" cap="rnd">
              <a:solidFill>
                <a:srgbClr val="30303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>
              <a:off x="237037" y="647700"/>
              <a:ext cx="831512" cy="0"/>
            </a:xfrm>
            <a:prstGeom prst="line">
              <a:avLst/>
            </a:prstGeom>
            <a:ln w="76200" cap="rnd">
              <a:solidFill>
                <a:srgbClr val="30303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0" name="Group 40"/>
          <p:cNvGrpSpPr/>
          <p:nvPr/>
        </p:nvGrpSpPr>
        <p:grpSpPr>
          <a:xfrm>
            <a:off x="5031074" y="1612966"/>
            <a:ext cx="1714210" cy="1763138"/>
            <a:chOff x="0" y="0"/>
            <a:chExt cx="2285613" cy="2350850"/>
          </a:xfrm>
        </p:grpSpPr>
        <p:grpSp>
          <p:nvGrpSpPr>
            <p:cNvPr id="41" name="Group 41"/>
            <p:cNvGrpSpPr/>
            <p:nvPr/>
          </p:nvGrpSpPr>
          <p:grpSpPr>
            <a:xfrm>
              <a:off x="207120" y="71411"/>
              <a:ext cx="1275808" cy="2104185"/>
              <a:chOff x="0" y="0"/>
              <a:chExt cx="166760" cy="275037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166760" cy="275037"/>
              </a:xfrm>
              <a:custGeom>
                <a:avLst/>
                <a:gdLst/>
                <a:ahLst/>
                <a:cxnLst/>
                <a:rect l="l" t="t" r="r" b="b"/>
                <a:pathLst>
                  <a:path w="166760" h="275037">
                    <a:moveTo>
                      <a:pt x="66551" y="0"/>
                    </a:moveTo>
                    <a:lnTo>
                      <a:pt x="100209" y="0"/>
                    </a:lnTo>
                    <a:cubicBezTo>
                      <a:pt x="136964" y="0"/>
                      <a:pt x="166760" y="29796"/>
                      <a:pt x="166760" y="66551"/>
                    </a:cubicBezTo>
                    <a:lnTo>
                      <a:pt x="166760" y="208485"/>
                    </a:lnTo>
                    <a:cubicBezTo>
                      <a:pt x="166760" y="245241"/>
                      <a:pt x="136964" y="275037"/>
                      <a:pt x="100209" y="275037"/>
                    </a:cubicBezTo>
                    <a:lnTo>
                      <a:pt x="66551" y="275037"/>
                    </a:lnTo>
                    <a:cubicBezTo>
                      <a:pt x="29796" y="275037"/>
                      <a:pt x="0" y="245241"/>
                      <a:pt x="0" y="208485"/>
                    </a:cubicBezTo>
                    <a:lnTo>
                      <a:pt x="0" y="66551"/>
                    </a:lnTo>
                    <a:cubicBezTo>
                      <a:pt x="0" y="29796"/>
                      <a:pt x="29796" y="0"/>
                      <a:pt x="66551" y="0"/>
                    </a:cubicBezTo>
                    <a:close/>
                  </a:path>
                </a:pathLst>
              </a:custGeom>
              <a:solidFill>
                <a:srgbClr val="2B2829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166760" cy="3036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99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0" y="2043209"/>
              <a:ext cx="1775019" cy="307641"/>
              <a:chOff x="0" y="0"/>
              <a:chExt cx="232012" cy="40212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32012" cy="40212"/>
              </a:xfrm>
              <a:custGeom>
                <a:avLst/>
                <a:gdLst/>
                <a:ahLst/>
                <a:cxnLst/>
                <a:rect l="l" t="t" r="r" b="b"/>
                <a:pathLst>
                  <a:path w="232012" h="40212">
                    <a:moveTo>
                      <a:pt x="20106" y="0"/>
                    </a:moveTo>
                    <a:lnTo>
                      <a:pt x="211906" y="0"/>
                    </a:lnTo>
                    <a:cubicBezTo>
                      <a:pt x="217238" y="0"/>
                      <a:pt x="222352" y="2118"/>
                      <a:pt x="226123" y="5889"/>
                    </a:cubicBezTo>
                    <a:cubicBezTo>
                      <a:pt x="229893" y="9659"/>
                      <a:pt x="232012" y="14773"/>
                      <a:pt x="232012" y="20106"/>
                    </a:cubicBezTo>
                    <a:lnTo>
                      <a:pt x="232012" y="20106"/>
                    </a:lnTo>
                    <a:cubicBezTo>
                      <a:pt x="232012" y="25438"/>
                      <a:pt x="229893" y="30552"/>
                      <a:pt x="226123" y="34323"/>
                    </a:cubicBezTo>
                    <a:cubicBezTo>
                      <a:pt x="222352" y="38093"/>
                      <a:pt x="217238" y="40212"/>
                      <a:pt x="211906" y="40212"/>
                    </a:cubicBezTo>
                    <a:lnTo>
                      <a:pt x="20106" y="40212"/>
                    </a:lnTo>
                    <a:cubicBezTo>
                      <a:pt x="14773" y="40212"/>
                      <a:pt x="9659" y="38093"/>
                      <a:pt x="5889" y="34323"/>
                    </a:cubicBezTo>
                    <a:cubicBezTo>
                      <a:pt x="2118" y="30552"/>
                      <a:pt x="0" y="25438"/>
                      <a:pt x="0" y="20106"/>
                    </a:cubicBezTo>
                    <a:lnTo>
                      <a:pt x="0" y="20106"/>
                    </a:lnTo>
                    <a:cubicBezTo>
                      <a:pt x="0" y="14773"/>
                      <a:pt x="2118" y="9659"/>
                      <a:pt x="5889" y="5889"/>
                    </a:cubicBezTo>
                    <a:cubicBezTo>
                      <a:pt x="9659" y="2118"/>
                      <a:pt x="14773" y="0"/>
                      <a:pt x="20106" y="0"/>
                    </a:cubicBezTo>
                    <a:close/>
                  </a:path>
                </a:pathLst>
              </a:custGeom>
              <a:solidFill>
                <a:srgbClr val="2B2829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232012" cy="687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99"/>
                  </a:lnSpc>
                </a:pPr>
                <a:endParaRPr/>
              </a:p>
            </p:txBody>
          </p:sp>
        </p:grpSp>
        <p:sp>
          <p:nvSpPr>
            <p:cNvPr id="47" name="Freeform 47"/>
            <p:cNvSpPr/>
            <p:nvPr/>
          </p:nvSpPr>
          <p:spPr>
            <a:xfrm>
              <a:off x="59221" y="0"/>
              <a:ext cx="2226392" cy="2298211"/>
            </a:xfrm>
            <a:custGeom>
              <a:avLst/>
              <a:gdLst/>
              <a:ahLst/>
              <a:cxnLst/>
              <a:rect l="l" t="t" r="r" b="b"/>
              <a:pathLst>
                <a:path w="2226392" h="2298211">
                  <a:moveTo>
                    <a:pt x="0" y="0"/>
                  </a:moveTo>
                  <a:lnTo>
                    <a:pt x="2226392" y="0"/>
                  </a:lnTo>
                  <a:lnTo>
                    <a:pt x="2226392" y="2298211"/>
                  </a:lnTo>
                  <a:lnTo>
                    <a:pt x="0" y="2298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8" name="Freeform 48"/>
          <p:cNvSpPr/>
          <p:nvPr/>
        </p:nvSpPr>
        <p:spPr>
          <a:xfrm>
            <a:off x="1345570" y="1505134"/>
            <a:ext cx="2761579" cy="1870970"/>
          </a:xfrm>
          <a:custGeom>
            <a:avLst/>
            <a:gdLst/>
            <a:ahLst/>
            <a:cxnLst/>
            <a:rect l="l" t="t" r="r" b="b"/>
            <a:pathLst>
              <a:path w="2761579" h="1870970">
                <a:moveTo>
                  <a:pt x="0" y="0"/>
                </a:moveTo>
                <a:lnTo>
                  <a:pt x="2761579" y="0"/>
                </a:lnTo>
                <a:lnTo>
                  <a:pt x="2761579" y="1870970"/>
                </a:lnTo>
                <a:lnTo>
                  <a:pt x="0" y="18709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11714809" y="7350406"/>
            <a:ext cx="2200670" cy="825251"/>
          </a:xfrm>
          <a:custGeom>
            <a:avLst/>
            <a:gdLst/>
            <a:ahLst/>
            <a:cxnLst/>
            <a:rect l="l" t="t" r="r" b="b"/>
            <a:pathLst>
              <a:path w="2200670" h="825251">
                <a:moveTo>
                  <a:pt x="0" y="0"/>
                </a:moveTo>
                <a:lnTo>
                  <a:pt x="2200670" y="0"/>
                </a:lnTo>
                <a:lnTo>
                  <a:pt x="2200670" y="825251"/>
                </a:lnTo>
                <a:lnTo>
                  <a:pt x="0" y="8252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11695759" y="7432925"/>
            <a:ext cx="2200670" cy="825251"/>
          </a:xfrm>
          <a:custGeom>
            <a:avLst/>
            <a:gdLst/>
            <a:ahLst/>
            <a:cxnLst/>
            <a:rect l="l" t="t" r="r" b="b"/>
            <a:pathLst>
              <a:path w="2200670" h="825251">
                <a:moveTo>
                  <a:pt x="0" y="0"/>
                </a:moveTo>
                <a:lnTo>
                  <a:pt x="2200670" y="0"/>
                </a:lnTo>
                <a:lnTo>
                  <a:pt x="2200670" y="825251"/>
                </a:lnTo>
                <a:lnTo>
                  <a:pt x="0" y="8252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4812892" y="8637345"/>
            <a:ext cx="1984829" cy="416814"/>
          </a:xfrm>
          <a:custGeom>
            <a:avLst/>
            <a:gdLst/>
            <a:ahLst/>
            <a:cxnLst/>
            <a:rect l="l" t="t" r="r" b="b"/>
            <a:pathLst>
              <a:path w="1984829" h="416814">
                <a:moveTo>
                  <a:pt x="0" y="0"/>
                </a:moveTo>
                <a:lnTo>
                  <a:pt x="1984829" y="0"/>
                </a:lnTo>
                <a:lnTo>
                  <a:pt x="1984829" y="416814"/>
                </a:lnTo>
                <a:lnTo>
                  <a:pt x="0" y="4168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4" name="TextBox 54"/>
          <p:cNvSpPr txBox="1"/>
          <p:nvPr/>
        </p:nvSpPr>
        <p:spPr>
          <a:xfrm>
            <a:off x="1058127" y="5349182"/>
            <a:ext cx="10327265" cy="327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 spc="169" dirty="0" err="1">
                <a:solidFill>
                  <a:srgbClr val="303030"/>
                </a:solidFill>
                <a:latin typeface="Funtastic"/>
              </a:rPr>
              <a:t>Persamaan</a:t>
            </a:r>
            <a:r>
              <a:rPr lang="en-US" sz="8499" spc="169" dirty="0">
                <a:solidFill>
                  <a:srgbClr val="303030"/>
                </a:solidFill>
                <a:latin typeface="Funtastic"/>
              </a:rPr>
              <a:t> Kimia dan </a:t>
            </a:r>
            <a:r>
              <a:rPr lang="en-US" sz="8499" spc="169" dirty="0" err="1">
                <a:solidFill>
                  <a:srgbClr val="303030"/>
                </a:solidFill>
                <a:latin typeface="Funtastic"/>
              </a:rPr>
              <a:t>Pengiraan</a:t>
            </a:r>
            <a:r>
              <a:rPr lang="en-US" sz="8499" spc="169" dirty="0">
                <a:solidFill>
                  <a:srgbClr val="303030"/>
                </a:solidFill>
                <a:latin typeface="Funtastic"/>
              </a:rPr>
              <a:t> Kimia</a:t>
            </a:r>
          </a:p>
        </p:txBody>
      </p:sp>
      <p:sp>
        <p:nvSpPr>
          <p:cNvPr id="56" name="Freeform 56"/>
          <p:cNvSpPr/>
          <p:nvPr/>
        </p:nvSpPr>
        <p:spPr>
          <a:xfrm>
            <a:off x="15163795" y="6680311"/>
            <a:ext cx="1283023" cy="2165440"/>
          </a:xfrm>
          <a:custGeom>
            <a:avLst/>
            <a:gdLst/>
            <a:ahLst/>
            <a:cxnLst/>
            <a:rect l="l" t="t" r="r" b="b"/>
            <a:pathLst>
              <a:path w="1283023" h="2165440">
                <a:moveTo>
                  <a:pt x="0" y="0"/>
                </a:moveTo>
                <a:lnTo>
                  <a:pt x="1283023" y="0"/>
                </a:lnTo>
                <a:lnTo>
                  <a:pt x="1283023" y="2165441"/>
                </a:lnTo>
                <a:lnTo>
                  <a:pt x="0" y="21654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1CFEE9B-4C32-4924-A9DA-6C44B9E68A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167" y="2104303"/>
            <a:ext cx="4358077" cy="3012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21640800" cy="10972800"/>
          </a:xfrm>
        </p:grpSpPr>
        <p:grpSp>
          <p:nvGrpSpPr>
            <p:cNvPr id="3" name="Group 3"/>
            <p:cNvGrpSpPr/>
            <p:nvPr/>
          </p:nvGrpSpPr>
          <p:grpSpPr>
            <a:xfrm>
              <a:off x="13208000" y="12700"/>
              <a:ext cx="8407400" cy="10947400"/>
              <a:chOff x="0" y="0"/>
              <a:chExt cx="1660721" cy="216244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660721" cy="2162449"/>
              </a:xfrm>
              <a:custGeom>
                <a:avLst/>
                <a:gdLst/>
                <a:ahLst/>
                <a:cxnLst/>
                <a:rect l="l" t="t" r="r" b="b"/>
                <a:pathLst>
                  <a:path w="1660721" h="2162449">
                    <a:moveTo>
                      <a:pt x="0" y="0"/>
                    </a:moveTo>
                    <a:lnTo>
                      <a:pt x="1660721" y="0"/>
                    </a:lnTo>
                    <a:lnTo>
                      <a:pt x="1660721" y="2162449"/>
                    </a:lnTo>
                    <a:lnTo>
                      <a:pt x="0" y="2162449"/>
                    </a:lnTo>
                    <a:close/>
                  </a:path>
                </a:pathLst>
              </a:custGeom>
              <a:solidFill>
                <a:srgbClr val="FDF7D8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1660721" cy="22100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5400" y="5780997"/>
              <a:ext cx="13144500" cy="5166403"/>
              <a:chOff x="0" y="0"/>
              <a:chExt cx="2596444" cy="102052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596444" cy="1020524"/>
              </a:xfrm>
              <a:custGeom>
                <a:avLst/>
                <a:gdLst/>
                <a:ahLst/>
                <a:cxnLst/>
                <a:rect l="l" t="t" r="r" b="b"/>
                <a:pathLst>
                  <a:path w="2596444" h="1020524">
                    <a:moveTo>
                      <a:pt x="0" y="0"/>
                    </a:moveTo>
                    <a:lnTo>
                      <a:pt x="2596444" y="0"/>
                    </a:lnTo>
                    <a:lnTo>
                      <a:pt x="2596444" y="1020524"/>
                    </a:lnTo>
                    <a:lnTo>
                      <a:pt x="0" y="1020524"/>
                    </a:lnTo>
                    <a:close/>
                  </a:path>
                </a:pathLst>
              </a:custGeom>
              <a:solidFill>
                <a:srgbClr val="ADD87B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596444" cy="10681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5400" y="4058433"/>
              <a:ext cx="13144500" cy="1684464"/>
              <a:chOff x="0" y="0"/>
              <a:chExt cx="2596444" cy="33273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596444" cy="332734"/>
              </a:xfrm>
              <a:custGeom>
                <a:avLst/>
                <a:gdLst/>
                <a:ahLst/>
                <a:cxnLst/>
                <a:rect l="l" t="t" r="r" b="b"/>
                <a:pathLst>
                  <a:path w="2596444" h="332734">
                    <a:moveTo>
                      <a:pt x="0" y="0"/>
                    </a:moveTo>
                    <a:lnTo>
                      <a:pt x="2596444" y="0"/>
                    </a:lnTo>
                    <a:lnTo>
                      <a:pt x="2596444" y="332734"/>
                    </a:lnTo>
                    <a:lnTo>
                      <a:pt x="0" y="332734"/>
                    </a:lnTo>
                    <a:close/>
                  </a:path>
                </a:pathLst>
              </a:custGeom>
              <a:solidFill>
                <a:srgbClr val="FACD71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2596444" cy="3803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5400" y="12700"/>
              <a:ext cx="13144500" cy="4045733"/>
              <a:chOff x="0" y="0"/>
              <a:chExt cx="2596444" cy="79915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596444" cy="799157"/>
              </a:xfrm>
              <a:custGeom>
                <a:avLst/>
                <a:gdLst/>
                <a:ahLst/>
                <a:cxnLst/>
                <a:rect l="l" t="t" r="r" b="b"/>
                <a:pathLst>
                  <a:path w="2596444" h="799157">
                    <a:moveTo>
                      <a:pt x="0" y="0"/>
                    </a:moveTo>
                    <a:lnTo>
                      <a:pt x="2596444" y="0"/>
                    </a:lnTo>
                    <a:lnTo>
                      <a:pt x="2596444" y="799157"/>
                    </a:lnTo>
                    <a:lnTo>
                      <a:pt x="0" y="799157"/>
                    </a:lnTo>
                    <a:close/>
                  </a:path>
                </a:pathLst>
              </a:custGeom>
              <a:solidFill>
                <a:srgbClr val="AFDFE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2596444" cy="8467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21640800" cy="10972800"/>
              <a:chOff x="0" y="0"/>
              <a:chExt cx="15227280" cy="772087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5227280" cy="7720874"/>
              </a:xfrm>
              <a:custGeom>
                <a:avLst/>
                <a:gdLst/>
                <a:ahLst/>
                <a:cxnLst/>
                <a:rect l="l" t="t" r="r" b="b"/>
                <a:pathLst>
                  <a:path w="15227280" h="7720874">
                    <a:moveTo>
                      <a:pt x="0" y="0"/>
                    </a:moveTo>
                    <a:lnTo>
                      <a:pt x="15227280" y="0"/>
                    </a:lnTo>
                    <a:lnTo>
                      <a:pt x="15227280" y="7720874"/>
                    </a:lnTo>
                    <a:lnTo>
                      <a:pt x="0" y="772087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303030"/>
                </a:solidFill>
                <a:prstDash val="solid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19050"/>
                <a:ext cx="15227280" cy="7739924"/>
              </a:xfrm>
              <a:prstGeom prst="rect">
                <a:avLst/>
              </a:prstGeom>
            </p:spPr>
            <p:txBody>
              <a:bodyPr lIns="22850" tIns="22850" rIns="22850" bIns="22850" rtlCol="0" anchor="ctr"/>
              <a:lstStyle/>
              <a:p>
                <a:pPr algn="ctr">
                  <a:lnSpc>
                    <a:spcPts val="1133"/>
                  </a:lnSpc>
                </a:pPr>
                <a:endParaRPr/>
              </a:p>
            </p:txBody>
          </p:sp>
        </p:grpSp>
        <p:sp>
          <p:nvSpPr>
            <p:cNvPr id="18" name="AutoShape 18"/>
            <p:cNvSpPr/>
            <p:nvPr/>
          </p:nvSpPr>
          <p:spPr>
            <a:xfrm>
              <a:off x="13182600" y="-12700"/>
              <a:ext cx="0" cy="10972800"/>
            </a:xfrm>
            <a:prstGeom prst="line">
              <a:avLst/>
            </a:prstGeom>
            <a:ln w="76200" cap="flat">
              <a:solidFill>
                <a:srgbClr val="30303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-25400" y="4045733"/>
              <a:ext cx="13169900" cy="0"/>
            </a:xfrm>
            <a:prstGeom prst="line">
              <a:avLst/>
            </a:prstGeom>
            <a:ln w="76200" cap="flat">
              <a:solidFill>
                <a:srgbClr val="30303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-25400" y="5768297"/>
              <a:ext cx="13169900" cy="0"/>
            </a:xfrm>
            <a:prstGeom prst="line">
              <a:avLst/>
            </a:prstGeom>
            <a:ln w="76200" cap="flat">
              <a:solidFill>
                <a:srgbClr val="30303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1" name="Freeform 21"/>
          <p:cNvSpPr/>
          <p:nvPr/>
        </p:nvSpPr>
        <p:spPr>
          <a:xfrm>
            <a:off x="10239202" y="2205879"/>
            <a:ext cx="7020098" cy="7052421"/>
          </a:xfrm>
          <a:custGeom>
            <a:avLst/>
            <a:gdLst/>
            <a:ahLst/>
            <a:cxnLst/>
            <a:rect l="l" t="t" r="r" b="b"/>
            <a:pathLst>
              <a:path w="7020098" h="7052421">
                <a:moveTo>
                  <a:pt x="0" y="0"/>
                </a:moveTo>
                <a:lnTo>
                  <a:pt x="7020098" y="0"/>
                </a:lnTo>
                <a:lnTo>
                  <a:pt x="7020098" y="7052421"/>
                </a:lnTo>
                <a:lnTo>
                  <a:pt x="0" y="70524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121510" y="2641262"/>
            <a:ext cx="8278233" cy="1200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99"/>
              </a:lnSpc>
            </a:pPr>
            <a:r>
              <a:rPr lang="en-US" sz="7899" spc="157">
                <a:solidFill>
                  <a:srgbClr val="303030"/>
                </a:solidFill>
                <a:latin typeface="Funtastic"/>
              </a:rPr>
              <a:t>TERIMA KASIH</a:t>
            </a:r>
          </a:p>
        </p:txBody>
      </p:sp>
      <p:sp>
        <p:nvSpPr>
          <p:cNvPr id="23" name="Freeform 23"/>
          <p:cNvSpPr/>
          <p:nvPr/>
        </p:nvSpPr>
        <p:spPr>
          <a:xfrm>
            <a:off x="1432776" y="4172964"/>
            <a:ext cx="9655701" cy="5085336"/>
          </a:xfrm>
          <a:custGeom>
            <a:avLst/>
            <a:gdLst/>
            <a:ahLst/>
            <a:cxnLst/>
            <a:rect l="l" t="t" r="r" b="b"/>
            <a:pathLst>
              <a:path w="9655701" h="5085336">
                <a:moveTo>
                  <a:pt x="0" y="0"/>
                </a:moveTo>
                <a:lnTo>
                  <a:pt x="9655701" y="0"/>
                </a:lnTo>
                <a:lnTo>
                  <a:pt x="9655701" y="5085336"/>
                </a:lnTo>
                <a:lnTo>
                  <a:pt x="0" y="50853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441" y="1605113"/>
            <a:ext cx="6849761" cy="7127081"/>
            <a:chOff x="0" y="0"/>
            <a:chExt cx="2017129" cy="21085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7129" cy="2108514"/>
            </a:xfrm>
            <a:custGeom>
              <a:avLst/>
              <a:gdLst/>
              <a:ahLst/>
              <a:cxnLst/>
              <a:rect l="l" t="t" r="r" b="b"/>
              <a:pathLst>
                <a:path w="2017129" h="2108514">
                  <a:moveTo>
                    <a:pt x="0" y="0"/>
                  </a:moveTo>
                  <a:lnTo>
                    <a:pt x="2017129" y="0"/>
                  </a:lnTo>
                  <a:lnTo>
                    <a:pt x="2017129" y="2108514"/>
                  </a:lnTo>
                  <a:lnTo>
                    <a:pt x="0" y="2108514"/>
                  </a:lnTo>
                  <a:close/>
                </a:path>
              </a:pathLst>
            </a:custGeom>
            <a:solidFill>
              <a:srgbClr val="1D668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17129" cy="2146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55599" y="4617394"/>
            <a:ext cx="6480000" cy="4114800"/>
          </a:xfrm>
          <a:custGeom>
            <a:avLst/>
            <a:gdLst/>
            <a:ahLst/>
            <a:cxnLst/>
            <a:rect l="l" t="t" r="r" b="b"/>
            <a:pathLst>
              <a:path w="6480000" h="4114800">
                <a:moveTo>
                  <a:pt x="0" y="0"/>
                </a:moveTo>
                <a:lnTo>
                  <a:pt x="6480000" y="0"/>
                </a:lnTo>
                <a:lnTo>
                  <a:pt x="6480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46682" y="2380874"/>
            <a:ext cx="6394540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3"/>
              </a:lnSpc>
            </a:pPr>
            <a:r>
              <a:rPr lang="en-US" sz="5263" spc="105" dirty="0">
                <a:solidFill>
                  <a:srgbClr val="E3F1D2"/>
                </a:solidFill>
                <a:latin typeface="Funtastic"/>
              </a:rPr>
              <a:t>OBJEKTIF</a:t>
            </a:r>
          </a:p>
          <a:p>
            <a:pPr algn="ctr">
              <a:lnSpc>
                <a:spcPts val="5263"/>
              </a:lnSpc>
            </a:pPr>
            <a:r>
              <a:rPr lang="en-US" sz="5263" spc="105" dirty="0">
                <a:solidFill>
                  <a:srgbClr val="E3F1D2"/>
                </a:solidFill>
                <a:latin typeface="Funtastic"/>
              </a:rPr>
              <a:t>PEMBELAJARAN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810755" y="1089654"/>
            <a:ext cx="9721646" cy="8369635"/>
            <a:chOff x="0" y="-183248"/>
            <a:chExt cx="10833100" cy="11159515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-183248"/>
              <a:ext cx="10820400" cy="2123400"/>
              <a:chOff x="0" y="-38100"/>
              <a:chExt cx="2249728" cy="44148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-9463"/>
                <a:ext cx="2249728" cy="403387"/>
              </a:xfrm>
              <a:custGeom>
                <a:avLst/>
                <a:gdLst/>
                <a:ahLst/>
                <a:cxnLst/>
                <a:rect l="l" t="t" r="r" b="b"/>
                <a:pathLst>
                  <a:path w="2249728" h="403387">
                    <a:moveTo>
                      <a:pt x="0" y="0"/>
                    </a:moveTo>
                    <a:lnTo>
                      <a:pt x="2249728" y="0"/>
                    </a:lnTo>
                    <a:lnTo>
                      <a:pt x="2249728" y="403387"/>
                    </a:lnTo>
                    <a:lnTo>
                      <a:pt x="0" y="403387"/>
                    </a:lnTo>
                    <a:close/>
                  </a:path>
                </a:pathLst>
              </a:custGeom>
              <a:solidFill>
                <a:srgbClr val="F6D281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2249728" cy="4414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485672" y="187882"/>
              <a:ext cx="8825096" cy="2102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</a:pPr>
              <a:r>
                <a:rPr lang="es-ES" sz="3000" dirty="0" err="1">
                  <a:solidFill>
                    <a:srgbClr val="000000"/>
                  </a:solidFill>
                  <a:latin typeface="Bree Serif"/>
                </a:rPr>
                <a:t>Mengenal</a:t>
              </a:r>
              <a:r>
                <a:rPr lang="es-E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s-ES" sz="3000" dirty="0" err="1">
                  <a:solidFill>
                    <a:srgbClr val="000000"/>
                  </a:solidFill>
                  <a:latin typeface="Bree Serif"/>
                </a:rPr>
                <a:t>pasti</a:t>
              </a:r>
              <a:r>
                <a:rPr lang="es-ES" sz="3000" dirty="0">
                  <a:solidFill>
                    <a:srgbClr val="000000"/>
                  </a:solidFill>
                  <a:latin typeface="Bree Serif"/>
                </a:rPr>
                <a:t> simbol </a:t>
              </a:r>
              <a:r>
                <a:rPr lang="es-ES" sz="3000" dirty="0" err="1">
                  <a:solidFill>
                    <a:srgbClr val="000000"/>
                  </a:solidFill>
                  <a:latin typeface="Bree Serif"/>
                </a:rPr>
                <a:t>unsur</a:t>
              </a:r>
              <a:r>
                <a:rPr lang="es-ES" sz="3000" dirty="0">
                  <a:solidFill>
                    <a:srgbClr val="000000"/>
                  </a:solidFill>
                  <a:latin typeface="Bree Serif"/>
                </a:rPr>
                <a:t> dan formula </a:t>
              </a:r>
              <a:r>
                <a:rPr lang="es-ES" sz="3000" dirty="0" err="1">
                  <a:solidFill>
                    <a:srgbClr val="000000"/>
                  </a:solidFill>
                  <a:latin typeface="Bree Serif"/>
                </a:rPr>
                <a:t>kimia</a:t>
              </a:r>
              <a:r>
                <a:rPr lang="es-E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s-ES" sz="3000" dirty="0" err="1">
                  <a:solidFill>
                    <a:srgbClr val="000000"/>
                  </a:solidFill>
                  <a:latin typeface="Bree Serif"/>
                </a:rPr>
                <a:t>bagi</a:t>
              </a:r>
              <a:r>
                <a:rPr lang="es-E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s-ES" sz="3000" dirty="0" err="1">
                  <a:solidFill>
                    <a:srgbClr val="000000"/>
                  </a:solidFill>
                  <a:latin typeface="Bree Serif"/>
                </a:rPr>
                <a:t>unsur</a:t>
              </a:r>
              <a:r>
                <a:rPr lang="es-ES" sz="3000" dirty="0">
                  <a:solidFill>
                    <a:srgbClr val="000000"/>
                  </a:solidFill>
                  <a:latin typeface="Bree Serif"/>
                </a:rPr>
                <a:t> dan </a:t>
              </a:r>
              <a:r>
                <a:rPr lang="es-ES" sz="3000" dirty="0" err="1">
                  <a:solidFill>
                    <a:srgbClr val="000000"/>
                  </a:solidFill>
                  <a:latin typeface="Bree Serif"/>
                </a:rPr>
                <a:t>sebatian</a:t>
              </a:r>
              <a:r>
                <a:rPr lang="es-E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s-ES" sz="3000" dirty="0" err="1">
                  <a:solidFill>
                    <a:srgbClr val="000000"/>
                  </a:solidFill>
                  <a:latin typeface="Bree Serif"/>
                </a:rPr>
                <a:t>dengan</a:t>
              </a:r>
              <a:r>
                <a:rPr lang="es-E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s-ES" sz="3000" dirty="0" err="1">
                  <a:solidFill>
                    <a:srgbClr val="000000"/>
                  </a:solidFill>
                  <a:latin typeface="Bree Serif"/>
                </a:rPr>
                <a:t>betul</a:t>
              </a:r>
              <a:r>
                <a:rPr lang="es-ES" sz="3000" dirty="0">
                  <a:solidFill>
                    <a:srgbClr val="000000"/>
                  </a:solidFill>
                  <a:latin typeface="Bree Serif"/>
                </a:rPr>
                <a:t>.</a:t>
              </a:r>
              <a:endParaRPr lang="en-US" sz="3000" dirty="0">
                <a:solidFill>
                  <a:srgbClr val="000000"/>
                </a:solidFill>
                <a:latin typeface="Bree Serif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86918" y="319585"/>
              <a:ext cx="496839" cy="1000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99"/>
                </a:lnSpc>
              </a:pPr>
              <a:r>
                <a:rPr lang="en-US" sz="4500" dirty="0">
                  <a:solidFill>
                    <a:srgbClr val="000000"/>
                  </a:solidFill>
                  <a:latin typeface="Bree Serif"/>
                </a:rPr>
                <a:t>1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0" y="2149522"/>
              <a:ext cx="10820400" cy="1656762"/>
              <a:chOff x="0" y="0"/>
              <a:chExt cx="2249728" cy="34446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249728" cy="344466"/>
              </a:xfrm>
              <a:custGeom>
                <a:avLst/>
                <a:gdLst/>
                <a:ahLst/>
                <a:cxnLst/>
                <a:rect l="l" t="t" r="r" b="b"/>
                <a:pathLst>
                  <a:path w="2249728" h="344466">
                    <a:moveTo>
                      <a:pt x="0" y="0"/>
                    </a:moveTo>
                    <a:lnTo>
                      <a:pt x="2249728" y="0"/>
                    </a:lnTo>
                    <a:lnTo>
                      <a:pt x="2249728" y="344466"/>
                    </a:lnTo>
                    <a:lnTo>
                      <a:pt x="0" y="344466"/>
                    </a:lnTo>
                    <a:close/>
                  </a:path>
                </a:pathLst>
              </a:custGeom>
              <a:solidFill>
                <a:srgbClr val="7CBCD8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2249728" cy="3825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474306" y="2281938"/>
              <a:ext cx="8825095" cy="1384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</a:pP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Menulis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formula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kimia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bagi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sebatian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berdasarkan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valens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unsur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terlibat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66689" y="2409578"/>
              <a:ext cx="496839" cy="1000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99"/>
                </a:lnSpc>
              </a:pPr>
              <a:r>
                <a:rPr lang="en-US" sz="4500">
                  <a:solidFill>
                    <a:srgbClr val="000000"/>
                  </a:solidFill>
                  <a:latin typeface="Bree Serif"/>
                </a:rPr>
                <a:t>2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0" y="4009484"/>
              <a:ext cx="10820400" cy="2070100"/>
              <a:chOff x="0" y="0"/>
              <a:chExt cx="2249728" cy="43040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249728" cy="430406"/>
              </a:xfrm>
              <a:custGeom>
                <a:avLst/>
                <a:gdLst/>
                <a:ahLst/>
                <a:cxnLst/>
                <a:rect l="l" t="t" r="r" b="b"/>
                <a:pathLst>
                  <a:path w="2249728" h="430406">
                    <a:moveTo>
                      <a:pt x="0" y="0"/>
                    </a:moveTo>
                    <a:lnTo>
                      <a:pt x="2249728" y="0"/>
                    </a:lnTo>
                    <a:lnTo>
                      <a:pt x="2249728" y="430406"/>
                    </a:lnTo>
                    <a:lnTo>
                      <a:pt x="0" y="430406"/>
                    </a:lnTo>
                    <a:close/>
                  </a:path>
                </a:pathLst>
              </a:custGeom>
              <a:solidFill>
                <a:srgbClr val="D67045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2249728" cy="4685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489782" y="3997250"/>
              <a:ext cx="8825096" cy="2102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</a:pP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Menulis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persamaan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kimia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yang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mewakili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tindak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balas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kimia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antara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reaktan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dan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produk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.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66689" y="4475843"/>
              <a:ext cx="496839" cy="1000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99"/>
                </a:lnSpc>
              </a:pPr>
              <a:r>
                <a:rPr lang="en-US" sz="4500">
                  <a:solidFill>
                    <a:srgbClr val="000000"/>
                  </a:solidFill>
                  <a:latin typeface="Bree Serif"/>
                </a:rPr>
                <a:t>3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12700" y="6099536"/>
              <a:ext cx="10820400" cy="1793227"/>
              <a:chOff x="0" y="-38100"/>
              <a:chExt cx="2249728" cy="37284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249728" cy="334740"/>
              </a:xfrm>
              <a:custGeom>
                <a:avLst/>
                <a:gdLst/>
                <a:ahLst/>
                <a:cxnLst/>
                <a:rect l="l" t="t" r="r" b="b"/>
                <a:pathLst>
                  <a:path w="2249728" h="334740">
                    <a:moveTo>
                      <a:pt x="0" y="0"/>
                    </a:moveTo>
                    <a:lnTo>
                      <a:pt x="2249728" y="0"/>
                    </a:lnTo>
                    <a:lnTo>
                      <a:pt x="2249728" y="334740"/>
                    </a:lnTo>
                    <a:lnTo>
                      <a:pt x="0" y="334740"/>
                    </a:lnTo>
                    <a:close/>
                  </a:path>
                </a:pathLst>
              </a:custGeom>
              <a:solidFill>
                <a:srgbClr val="429575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2249728" cy="3728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474306" y="6340679"/>
              <a:ext cx="8825096" cy="2102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</a:pP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Menyeimbangkan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persamaan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kimia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mudah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berdasarkan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hukum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keabadian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Bree Serif"/>
                </a:rPr>
                <a:t>jisim</a:t>
              </a:r>
              <a:r>
                <a:rPr lang="en-US" sz="3000" dirty="0">
                  <a:solidFill>
                    <a:srgbClr val="000000"/>
                  </a:solidFill>
                  <a:latin typeface="Bree Serif"/>
                </a:rPr>
                <a:t>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566689" y="6451058"/>
              <a:ext cx="496839" cy="1000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99"/>
                </a:lnSpc>
              </a:pPr>
              <a:r>
                <a:rPr lang="en-US" sz="4500">
                  <a:solidFill>
                    <a:srgbClr val="000000"/>
                  </a:solidFill>
                  <a:latin typeface="Bree Serif"/>
                </a:rPr>
                <a:t>4</a:t>
              </a: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12700" y="7925416"/>
              <a:ext cx="10820400" cy="2959229"/>
              <a:chOff x="0" y="-38100"/>
              <a:chExt cx="2249728" cy="61527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249728" cy="456480"/>
              </a:xfrm>
              <a:custGeom>
                <a:avLst/>
                <a:gdLst/>
                <a:ahLst/>
                <a:cxnLst/>
                <a:rect l="l" t="t" r="r" b="b"/>
                <a:pathLst>
                  <a:path w="2249728" h="334740">
                    <a:moveTo>
                      <a:pt x="0" y="0"/>
                    </a:moveTo>
                    <a:lnTo>
                      <a:pt x="2249728" y="0"/>
                    </a:lnTo>
                    <a:lnTo>
                      <a:pt x="2249728" y="334740"/>
                    </a:lnTo>
                    <a:lnTo>
                      <a:pt x="0" y="334740"/>
                    </a:lnTo>
                    <a:close/>
                  </a:path>
                </a:pathLst>
              </a:custGeom>
              <a:solidFill>
                <a:srgbClr val="E3F1D2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38100"/>
                <a:ext cx="2249728" cy="6152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1485672" y="8155836"/>
              <a:ext cx="8825096" cy="2820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</a:pPr>
              <a:r>
                <a:rPr lang="sv-SE" sz="3000" dirty="0">
                  <a:solidFill>
                    <a:srgbClr val="000000"/>
                  </a:solidFill>
                  <a:latin typeface="Bree Serif"/>
                </a:rPr>
                <a:t>Menjelaskan kepentingan menyeimbangkan persamaan kimia dalam konteks sebenar seperti industri dan kehidupan harian.</a:t>
              </a:r>
              <a:endParaRPr lang="en-US" sz="3000" dirty="0">
                <a:solidFill>
                  <a:srgbClr val="000000"/>
                </a:solidFill>
                <a:latin typeface="Bree Serif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566689" y="8565925"/>
              <a:ext cx="496839" cy="1000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99"/>
                </a:lnSpc>
              </a:pPr>
              <a:r>
                <a:rPr lang="en-US" sz="4500" dirty="0">
                  <a:solidFill>
                    <a:srgbClr val="000000"/>
                  </a:solidFill>
                  <a:latin typeface="Bree Serif"/>
                </a:rPr>
                <a:t>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05801" y="4076700"/>
            <a:ext cx="9296400" cy="4208966"/>
            <a:chOff x="0" y="0"/>
            <a:chExt cx="2501387" cy="1998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1387" cy="1998670"/>
            </a:xfrm>
            <a:custGeom>
              <a:avLst/>
              <a:gdLst/>
              <a:ahLst/>
              <a:cxnLst/>
              <a:rect l="l" t="t" r="r" b="b"/>
              <a:pathLst>
                <a:path w="2501387" h="1998670">
                  <a:moveTo>
                    <a:pt x="0" y="0"/>
                  </a:moveTo>
                  <a:lnTo>
                    <a:pt x="2501387" y="0"/>
                  </a:lnTo>
                  <a:lnTo>
                    <a:pt x="2501387" y="1998670"/>
                  </a:lnTo>
                  <a:lnTo>
                    <a:pt x="0" y="1998670"/>
                  </a:lnTo>
                  <a:close/>
                </a:path>
              </a:pathLst>
            </a:custGeom>
            <a:solidFill>
              <a:srgbClr val="FDF7D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01387" cy="20462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47749" y="4076700"/>
            <a:ext cx="6714095" cy="4208966"/>
            <a:chOff x="0" y="0"/>
            <a:chExt cx="1768321" cy="7056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68321" cy="705697"/>
            </a:xfrm>
            <a:custGeom>
              <a:avLst/>
              <a:gdLst/>
              <a:ahLst/>
              <a:cxnLst/>
              <a:rect l="l" t="t" r="r" b="b"/>
              <a:pathLst>
                <a:path w="1768321" h="705697">
                  <a:moveTo>
                    <a:pt x="0" y="0"/>
                  </a:moveTo>
                  <a:lnTo>
                    <a:pt x="1768321" y="0"/>
                  </a:lnTo>
                  <a:lnTo>
                    <a:pt x="1768321" y="705697"/>
                  </a:lnTo>
                  <a:lnTo>
                    <a:pt x="0" y="705697"/>
                  </a:lnTo>
                  <a:close/>
                </a:path>
              </a:pathLst>
            </a:custGeom>
            <a:solidFill>
              <a:srgbClr val="FACD71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68321" cy="753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47750" y="1085850"/>
            <a:ext cx="8934450" cy="2112678"/>
            <a:chOff x="0" y="0"/>
            <a:chExt cx="1763304" cy="3920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63304" cy="392053"/>
            </a:xfrm>
            <a:custGeom>
              <a:avLst/>
              <a:gdLst/>
              <a:ahLst/>
              <a:cxnLst/>
              <a:rect l="l" t="t" r="r" b="b"/>
              <a:pathLst>
                <a:path w="1763304" h="392053">
                  <a:moveTo>
                    <a:pt x="0" y="0"/>
                  </a:moveTo>
                  <a:lnTo>
                    <a:pt x="1763304" y="0"/>
                  </a:lnTo>
                  <a:lnTo>
                    <a:pt x="1763304" y="392053"/>
                  </a:lnTo>
                  <a:lnTo>
                    <a:pt x="0" y="392053"/>
                  </a:lnTo>
                  <a:close/>
                </a:path>
              </a:pathLst>
            </a:custGeom>
            <a:solidFill>
              <a:srgbClr val="ADD87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763304" cy="439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58578" y="1172332"/>
            <a:ext cx="8723622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99"/>
              </a:lnSpc>
            </a:pPr>
            <a:r>
              <a:rPr lang="es-ES" sz="7899" spc="157" dirty="0">
                <a:solidFill>
                  <a:srgbClr val="303030"/>
                </a:solidFill>
                <a:latin typeface="Funtastic"/>
              </a:rPr>
              <a:t>Simbol </a:t>
            </a:r>
            <a:r>
              <a:rPr lang="es-ES" sz="7899" spc="157" dirty="0" err="1">
                <a:solidFill>
                  <a:srgbClr val="303030"/>
                </a:solidFill>
                <a:latin typeface="Funtastic"/>
              </a:rPr>
              <a:t>Unsur</a:t>
            </a:r>
            <a:r>
              <a:rPr lang="es-ES" sz="7899" spc="157" dirty="0">
                <a:solidFill>
                  <a:srgbClr val="303030"/>
                </a:solidFill>
                <a:latin typeface="Funtastic"/>
              </a:rPr>
              <a:t> dan Formula </a:t>
            </a:r>
            <a:r>
              <a:rPr lang="es-ES" sz="7899" spc="157" dirty="0" err="1">
                <a:solidFill>
                  <a:srgbClr val="303030"/>
                </a:solidFill>
                <a:latin typeface="Funtastic"/>
              </a:rPr>
              <a:t>Kimia</a:t>
            </a:r>
            <a:endParaRPr lang="en-US" sz="7899" spc="157" dirty="0">
              <a:solidFill>
                <a:srgbClr val="303030"/>
              </a:solidFill>
              <a:latin typeface="Funtasti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58340" y="4449940"/>
            <a:ext cx="6092912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799" dirty="0" err="1">
                <a:solidFill>
                  <a:srgbClr val="000000"/>
                </a:solidFill>
                <a:latin typeface="Bree Serif"/>
              </a:rPr>
              <a:t>Simbol</a:t>
            </a:r>
            <a:r>
              <a:rPr lang="en-US" sz="37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Bree Serif"/>
              </a:rPr>
              <a:t>unsur</a:t>
            </a:r>
            <a:r>
              <a:rPr lang="en-US" sz="37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ialah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singkatan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satu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atau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dua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huruf</a:t>
            </a:r>
            <a:r>
              <a:rPr lang="en-US" sz="3799" dirty="0">
                <a:solidFill>
                  <a:srgbClr val="000000"/>
                </a:solidFill>
              </a:rPr>
              <a:t> yang </a:t>
            </a:r>
            <a:r>
              <a:rPr lang="en-US" sz="3799" dirty="0" err="1">
                <a:solidFill>
                  <a:srgbClr val="000000"/>
                </a:solidFill>
              </a:rPr>
              <a:t>mewakili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sesuatu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unsur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kimia</a:t>
            </a:r>
            <a:r>
              <a:rPr lang="en-US" sz="3799" dirty="0">
                <a:solidFill>
                  <a:srgbClr val="000000"/>
                </a:solidFill>
              </a:rPr>
              <a:t>. </a:t>
            </a:r>
            <a:r>
              <a:rPr lang="en-US" sz="3799" dirty="0" err="1">
                <a:solidFill>
                  <a:srgbClr val="000000"/>
                </a:solidFill>
              </a:rPr>
              <a:t>Contohnya</a:t>
            </a:r>
            <a:r>
              <a:rPr lang="en-US" sz="3799" dirty="0">
                <a:solidFill>
                  <a:srgbClr val="000000"/>
                </a:solidFill>
              </a:rPr>
              <a:t>, H </a:t>
            </a:r>
            <a:r>
              <a:rPr lang="en-US" sz="3799" dirty="0" err="1">
                <a:solidFill>
                  <a:srgbClr val="000000"/>
                </a:solidFill>
              </a:rPr>
              <a:t>untuk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hidrogen</a:t>
            </a:r>
            <a:r>
              <a:rPr lang="en-US" sz="3799" dirty="0">
                <a:solidFill>
                  <a:srgbClr val="000000"/>
                </a:solidFill>
              </a:rPr>
              <a:t>, O </a:t>
            </a:r>
            <a:r>
              <a:rPr lang="en-US" sz="3799" dirty="0" err="1">
                <a:solidFill>
                  <a:srgbClr val="000000"/>
                </a:solidFill>
              </a:rPr>
              <a:t>untuk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oksigen</a:t>
            </a:r>
            <a:r>
              <a:rPr lang="en-US" sz="3799" dirty="0">
                <a:solidFill>
                  <a:srgbClr val="000000"/>
                </a:solidFill>
              </a:rPr>
              <a:t>, Na </a:t>
            </a:r>
            <a:r>
              <a:rPr lang="en-US" sz="3799" dirty="0" err="1">
                <a:solidFill>
                  <a:srgbClr val="000000"/>
                </a:solidFill>
              </a:rPr>
              <a:t>untuk</a:t>
            </a:r>
            <a:r>
              <a:rPr lang="en-US" sz="3799" dirty="0">
                <a:solidFill>
                  <a:srgbClr val="000000"/>
                </a:solidFill>
              </a:rPr>
              <a:t> natrium.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01076" y="4252706"/>
            <a:ext cx="8705850" cy="3659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Bree Serif"/>
              </a:rPr>
              <a:t>Formula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kimia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menunjukkan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jenis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dan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bilangan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atom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unsur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dalam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sesuatu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sebatian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.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Contohnya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:</a:t>
            </a:r>
          </a:p>
          <a:p>
            <a:pPr marL="571500" indent="-5715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en-ID" sz="3600" dirty="0"/>
              <a:t>H₂O → </a:t>
            </a:r>
            <a:r>
              <a:rPr lang="en-ID" sz="3600" dirty="0" err="1"/>
              <a:t>terdiri</a:t>
            </a:r>
            <a:r>
              <a:rPr lang="en-ID" sz="3600" dirty="0"/>
              <a:t> </a:t>
            </a:r>
            <a:r>
              <a:rPr lang="en-ID" sz="3600" dirty="0" err="1"/>
              <a:t>daripada</a:t>
            </a:r>
            <a:r>
              <a:rPr lang="en-ID" sz="3600" dirty="0"/>
              <a:t> 2 atom </a:t>
            </a:r>
            <a:r>
              <a:rPr lang="en-ID" sz="3600" dirty="0" err="1"/>
              <a:t>hidrogen</a:t>
            </a:r>
            <a:r>
              <a:rPr lang="en-ID" sz="3600" dirty="0"/>
              <a:t> dan 1 atom </a:t>
            </a:r>
            <a:r>
              <a:rPr lang="en-ID" sz="3600" dirty="0" err="1"/>
              <a:t>oksigen</a:t>
            </a:r>
            <a:r>
              <a:rPr lang="en-ID" sz="3600" dirty="0"/>
              <a:t>.</a:t>
            </a:r>
            <a:endParaRPr lang="en-US" sz="3399" dirty="0">
              <a:solidFill>
                <a:srgbClr val="000000"/>
              </a:solidFill>
              <a:latin typeface="Bree Serif"/>
            </a:endParaRPr>
          </a:p>
          <a:p>
            <a:pPr marL="571500" indent="-5715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en-ID" sz="3600" dirty="0"/>
              <a:t>CO₂ → 1 atom </a:t>
            </a:r>
            <a:r>
              <a:rPr lang="en-ID" sz="3600" dirty="0" err="1"/>
              <a:t>karbon</a:t>
            </a:r>
            <a:r>
              <a:rPr lang="en-ID" sz="3600" dirty="0"/>
              <a:t> dan 2 atom </a:t>
            </a:r>
            <a:r>
              <a:rPr lang="en-ID" sz="3600" dirty="0" err="1"/>
              <a:t>oksigen</a:t>
            </a:r>
            <a:r>
              <a:rPr lang="en-ID" sz="3600" dirty="0"/>
              <a:t>.</a:t>
            </a:r>
            <a:endParaRPr lang="en-US" sz="3399" dirty="0">
              <a:solidFill>
                <a:srgbClr val="000000"/>
              </a:solidFill>
              <a:latin typeface="Bree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5850" y="470826"/>
            <a:ext cx="16116300" cy="1506871"/>
            <a:chOff x="0" y="0"/>
            <a:chExt cx="21488400" cy="2009161"/>
          </a:xfrm>
        </p:grpSpPr>
        <p:grpSp>
          <p:nvGrpSpPr>
            <p:cNvPr id="3" name="Group 3"/>
            <p:cNvGrpSpPr/>
            <p:nvPr/>
          </p:nvGrpSpPr>
          <p:grpSpPr>
            <a:xfrm>
              <a:off x="3726473" y="25400"/>
              <a:ext cx="17761927" cy="1983761"/>
              <a:chOff x="0" y="0"/>
              <a:chExt cx="3508529" cy="39185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508529" cy="391854"/>
              </a:xfrm>
              <a:custGeom>
                <a:avLst/>
                <a:gdLst/>
                <a:ahLst/>
                <a:cxnLst/>
                <a:rect l="l" t="t" r="r" b="b"/>
                <a:pathLst>
                  <a:path w="3508529" h="391854">
                    <a:moveTo>
                      <a:pt x="0" y="0"/>
                    </a:moveTo>
                    <a:lnTo>
                      <a:pt x="3508529" y="0"/>
                    </a:lnTo>
                    <a:lnTo>
                      <a:pt x="3508529" y="391854"/>
                    </a:lnTo>
                    <a:lnTo>
                      <a:pt x="0" y="391854"/>
                    </a:lnTo>
                    <a:close/>
                  </a:path>
                </a:pathLst>
              </a:custGeom>
              <a:solidFill>
                <a:srgbClr val="AFDFE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3508529" cy="4394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3423523" cy="2009161"/>
              <a:chOff x="0" y="0"/>
              <a:chExt cx="676251" cy="39687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76251" cy="396871"/>
              </a:xfrm>
              <a:custGeom>
                <a:avLst/>
                <a:gdLst/>
                <a:ahLst/>
                <a:cxnLst/>
                <a:rect l="l" t="t" r="r" b="b"/>
                <a:pathLst>
                  <a:path w="676251" h="396871">
                    <a:moveTo>
                      <a:pt x="0" y="0"/>
                    </a:moveTo>
                    <a:lnTo>
                      <a:pt x="676251" y="0"/>
                    </a:lnTo>
                    <a:lnTo>
                      <a:pt x="676251" y="396871"/>
                    </a:lnTo>
                    <a:lnTo>
                      <a:pt x="0" y="396871"/>
                    </a:lnTo>
                    <a:close/>
                  </a:path>
                </a:pathLst>
              </a:custGeom>
              <a:solidFill>
                <a:srgbClr val="7181C2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676251" cy="444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4479621" y="551464"/>
              <a:ext cx="15342816" cy="9062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300"/>
                </a:lnSpc>
              </a:pPr>
              <a:r>
                <a:rPr lang="en-US" sz="5300" spc="106" dirty="0" err="1">
                  <a:solidFill>
                    <a:srgbClr val="303030"/>
                  </a:solidFill>
                  <a:latin typeface="Funtastic"/>
                </a:rPr>
                <a:t>Peraturan</a:t>
              </a:r>
              <a:r>
                <a:rPr lang="en-US" sz="5300" spc="106" dirty="0">
                  <a:solidFill>
                    <a:srgbClr val="303030"/>
                  </a:solidFill>
                  <a:latin typeface="Funtastic"/>
                </a:rPr>
                <a:t> </a:t>
              </a:r>
              <a:r>
                <a:rPr lang="en-US" sz="5300" spc="106" dirty="0" err="1">
                  <a:solidFill>
                    <a:srgbClr val="303030"/>
                  </a:solidFill>
                  <a:latin typeface="Funtastic"/>
                </a:rPr>
                <a:t>Menulis</a:t>
              </a:r>
              <a:r>
                <a:rPr lang="en-US" sz="5300" spc="106" dirty="0">
                  <a:solidFill>
                    <a:srgbClr val="303030"/>
                  </a:solidFill>
                  <a:latin typeface="Funtastic"/>
                </a:rPr>
                <a:t> Formula Kimia: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37178" y="4345154"/>
            <a:ext cx="16050622" cy="983448"/>
            <a:chOff x="0" y="0"/>
            <a:chExt cx="4568612" cy="2590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8612" cy="259015"/>
            </a:xfrm>
            <a:custGeom>
              <a:avLst/>
              <a:gdLst/>
              <a:ahLst/>
              <a:cxnLst/>
              <a:rect l="l" t="t" r="r" b="b"/>
              <a:pathLst>
                <a:path w="4568612" h="259015">
                  <a:moveTo>
                    <a:pt x="0" y="0"/>
                  </a:moveTo>
                  <a:lnTo>
                    <a:pt x="4568612" y="0"/>
                  </a:lnTo>
                  <a:lnTo>
                    <a:pt x="4568612" y="259015"/>
                  </a:lnTo>
                  <a:lnTo>
                    <a:pt x="0" y="259015"/>
                  </a:lnTo>
                  <a:close/>
                </a:path>
              </a:pathLst>
            </a:custGeom>
            <a:solidFill>
              <a:srgbClr val="E3F1D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4568612" cy="306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872205" y="4386548"/>
            <a:ext cx="900659" cy="900659"/>
          </a:xfrm>
          <a:custGeom>
            <a:avLst/>
            <a:gdLst/>
            <a:ahLst/>
            <a:cxnLst/>
            <a:rect l="l" t="t" r="r" b="b"/>
            <a:pathLst>
              <a:path w="900659" h="900659">
                <a:moveTo>
                  <a:pt x="0" y="0"/>
                </a:moveTo>
                <a:lnTo>
                  <a:pt x="900659" y="0"/>
                </a:lnTo>
                <a:lnTo>
                  <a:pt x="900659" y="900659"/>
                </a:lnTo>
                <a:lnTo>
                  <a:pt x="0" y="9006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159873" y="4586808"/>
            <a:ext cx="13886211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sv-SE" sz="3600" dirty="0">
                <a:solidFill>
                  <a:srgbClr val="303030"/>
                </a:solidFill>
                <a:latin typeface="Bree Serif"/>
              </a:rPr>
              <a:t>Tentukan nisbah atom berdasarkan valens.</a:t>
            </a:r>
            <a:endParaRPr lang="en-US" sz="3600" dirty="0">
              <a:solidFill>
                <a:srgbClr val="303030"/>
              </a:solidFill>
              <a:latin typeface="Bree Serif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637178" y="2824665"/>
            <a:ext cx="16050622" cy="1099481"/>
            <a:chOff x="0" y="0"/>
            <a:chExt cx="4568612" cy="38603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568612" cy="386035"/>
            </a:xfrm>
            <a:custGeom>
              <a:avLst/>
              <a:gdLst/>
              <a:ahLst/>
              <a:cxnLst/>
              <a:rect l="l" t="t" r="r" b="b"/>
              <a:pathLst>
                <a:path w="4568612" h="386035">
                  <a:moveTo>
                    <a:pt x="0" y="0"/>
                  </a:moveTo>
                  <a:lnTo>
                    <a:pt x="4568612" y="0"/>
                  </a:lnTo>
                  <a:lnTo>
                    <a:pt x="4568612" y="386035"/>
                  </a:lnTo>
                  <a:lnTo>
                    <a:pt x="0" y="386035"/>
                  </a:lnTo>
                  <a:close/>
                </a:path>
              </a:pathLst>
            </a:custGeom>
            <a:solidFill>
              <a:srgbClr val="E3F1D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4568612" cy="433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872205" y="2911958"/>
            <a:ext cx="900659" cy="906407"/>
          </a:xfrm>
          <a:custGeom>
            <a:avLst/>
            <a:gdLst/>
            <a:ahLst/>
            <a:cxnLst/>
            <a:rect l="l" t="t" r="r" b="b"/>
            <a:pathLst>
              <a:path w="1124323" h="1124323">
                <a:moveTo>
                  <a:pt x="0" y="0"/>
                </a:moveTo>
                <a:lnTo>
                  <a:pt x="1124323" y="0"/>
                </a:lnTo>
                <a:lnTo>
                  <a:pt x="1124323" y="1124323"/>
                </a:lnTo>
                <a:lnTo>
                  <a:pt x="0" y="1124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159873" y="3136758"/>
            <a:ext cx="1549886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Tulis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simbol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unsur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yang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terdapat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dalam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sebatian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637178" y="5673862"/>
            <a:ext cx="16050622" cy="1164274"/>
            <a:chOff x="0" y="0"/>
            <a:chExt cx="4568612" cy="46326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568612" cy="463267"/>
            </a:xfrm>
            <a:custGeom>
              <a:avLst/>
              <a:gdLst/>
              <a:ahLst/>
              <a:cxnLst/>
              <a:rect l="l" t="t" r="r" b="b"/>
              <a:pathLst>
                <a:path w="4568612" h="463267">
                  <a:moveTo>
                    <a:pt x="0" y="0"/>
                  </a:moveTo>
                  <a:lnTo>
                    <a:pt x="4568612" y="0"/>
                  </a:lnTo>
                  <a:lnTo>
                    <a:pt x="4568612" y="463267"/>
                  </a:lnTo>
                  <a:lnTo>
                    <a:pt x="0" y="463267"/>
                  </a:lnTo>
                  <a:close/>
                </a:path>
              </a:pathLst>
            </a:custGeom>
            <a:solidFill>
              <a:srgbClr val="E3F1D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4568612" cy="510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159873" y="6091682"/>
            <a:ext cx="15187186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Gunakan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nombor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kecil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(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subskrip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)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untuk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menunjukkan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bilangan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atom.</a:t>
            </a:r>
          </a:p>
        </p:txBody>
      </p:sp>
      <p:sp>
        <p:nvSpPr>
          <p:cNvPr id="25" name="Freeform 25"/>
          <p:cNvSpPr/>
          <p:nvPr/>
        </p:nvSpPr>
        <p:spPr>
          <a:xfrm>
            <a:off x="872205" y="5816776"/>
            <a:ext cx="935510" cy="866600"/>
          </a:xfrm>
          <a:custGeom>
            <a:avLst/>
            <a:gdLst/>
            <a:ahLst/>
            <a:cxnLst/>
            <a:rect l="l" t="t" r="r" b="b"/>
            <a:pathLst>
              <a:path w="1091277" h="1091277">
                <a:moveTo>
                  <a:pt x="0" y="0"/>
                </a:moveTo>
                <a:lnTo>
                  <a:pt x="1091277" y="0"/>
                </a:lnTo>
                <a:lnTo>
                  <a:pt x="1091277" y="1091276"/>
                </a:lnTo>
                <a:lnTo>
                  <a:pt x="0" y="1091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115E830-F562-4E35-B7B0-CE8352C9F4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08" y="496185"/>
            <a:ext cx="2143125" cy="1481512"/>
          </a:xfrm>
          <a:prstGeom prst="rect">
            <a:avLst/>
          </a:prstGeom>
        </p:spPr>
      </p:pic>
      <p:sp>
        <p:nvSpPr>
          <p:cNvPr id="38" name="TextBox 10">
            <a:extLst>
              <a:ext uri="{FF2B5EF4-FFF2-40B4-BE49-F238E27FC236}">
                <a16:creationId xmlns:a16="http://schemas.microsoft.com/office/drawing/2014/main" id="{87896AEB-339F-4B05-AD43-596A7F183E64}"/>
              </a:ext>
            </a:extLst>
          </p:cNvPr>
          <p:cNvSpPr txBox="1"/>
          <p:nvPr/>
        </p:nvSpPr>
        <p:spPr>
          <a:xfrm>
            <a:off x="979170" y="7601216"/>
            <a:ext cx="27810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43"/>
              </a:lnSpc>
            </a:pPr>
            <a:r>
              <a:rPr lang="en-US" sz="6743" spc="134" dirty="0">
                <a:solidFill>
                  <a:srgbClr val="303030"/>
                </a:solidFill>
                <a:latin typeface="Funtastic"/>
              </a:rPr>
              <a:t>H</a:t>
            </a:r>
            <a:r>
              <a:rPr lang="en-US" sz="4400" spc="134" dirty="0">
                <a:solidFill>
                  <a:srgbClr val="303030"/>
                </a:solidFill>
                <a:latin typeface="Funtastic"/>
              </a:rPr>
              <a:t>2</a:t>
            </a:r>
            <a:r>
              <a:rPr lang="en-US" sz="6743" spc="134" dirty="0">
                <a:solidFill>
                  <a:srgbClr val="303030"/>
                </a:solidFill>
                <a:latin typeface="Funtastic"/>
              </a:rPr>
              <a:t>SO</a:t>
            </a:r>
            <a:r>
              <a:rPr lang="en-US" sz="4800" spc="134" dirty="0">
                <a:solidFill>
                  <a:srgbClr val="303030"/>
                </a:solidFill>
                <a:latin typeface="Funtastic"/>
              </a:rPr>
              <a:t>4</a:t>
            </a:r>
            <a:endParaRPr lang="en-US" sz="6743" spc="134" dirty="0">
              <a:solidFill>
                <a:srgbClr val="303030"/>
              </a:solidFill>
              <a:latin typeface="Funtastic"/>
            </a:endParaRP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8D67A62F-1312-444E-9B6D-FBC0C55C76BB}"/>
              </a:ext>
            </a:extLst>
          </p:cNvPr>
          <p:cNvSpPr txBox="1"/>
          <p:nvPr/>
        </p:nvSpPr>
        <p:spPr>
          <a:xfrm>
            <a:off x="14173200" y="7393994"/>
            <a:ext cx="27810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43"/>
              </a:lnSpc>
            </a:pPr>
            <a:r>
              <a:rPr lang="en-US" sz="6743" spc="134" dirty="0">
                <a:solidFill>
                  <a:srgbClr val="303030"/>
                </a:solidFill>
                <a:latin typeface="Funtastic"/>
              </a:rPr>
              <a:t>MgBr</a:t>
            </a:r>
            <a:r>
              <a:rPr lang="en-US" sz="4400" spc="134" dirty="0">
                <a:solidFill>
                  <a:srgbClr val="303030"/>
                </a:solidFill>
                <a:latin typeface="Funtastic"/>
              </a:rPr>
              <a:t>2</a:t>
            </a:r>
            <a:endParaRPr lang="en-US" sz="6743" spc="134" dirty="0">
              <a:solidFill>
                <a:srgbClr val="303030"/>
              </a:solidFill>
              <a:latin typeface="Funtastic"/>
            </a:endParaRPr>
          </a:p>
        </p:txBody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954D916E-610D-4DEF-8B06-A92582F7F2BB}"/>
              </a:ext>
            </a:extLst>
          </p:cNvPr>
          <p:cNvSpPr txBox="1"/>
          <p:nvPr/>
        </p:nvSpPr>
        <p:spPr>
          <a:xfrm>
            <a:off x="10357185" y="8543366"/>
            <a:ext cx="27810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43"/>
              </a:lnSpc>
            </a:pPr>
            <a:r>
              <a:rPr lang="en-US" sz="6743" spc="134" dirty="0">
                <a:solidFill>
                  <a:srgbClr val="303030"/>
                </a:solidFill>
                <a:latin typeface="Funtastic"/>
              </a:rPr>
              <a:t>CaCO</a:t>
            </a:r>
            <a:r>
              <a:rPr lang="en-US" sz="4800" spc="134" dirty="0">
                <a:solidFill>
                  <a:srgbClr val="303030"/>
                </a:solidFill>
                <a:latin typeface="Funtastic"/>
              </a:rPr>
              <a:t>3</a:t>
            </a:r>
            <a:endParaRPr lang="en-US" sz="6743" spc="134" dirty="0">
              <a:solidFill>
                <a:srgbClr val="303030"/>
              </a:solidFill>
              <a:latin typeface="Funtastic"/>
            </a:endParaRPr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F2278093-3FE6-4D50-BF8E-FFCF6FBC8D95}"/>
              </a:ext>
            </a:extLst>
          </p:cNvPr>
          <p:cNvSpPr txBox="1"/>
          <p:nvPr/>
        </p:nvSpPr>
        <p:spPr>
          <a:xfrm>
            <a:off x="7576185" y="7201432"/>
            <a:ext cx="27810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43"/>
              </a:lnSpc>
            </a:pPr>
            <a:r>
              <a:rPr lang="en-US" sz="6743" spc="134" dirty="0">
                <a:solidFill>
                  <a:srgbClr val="303030"/>
                </a:solidFill>
                <a:latin typeface="Funtastic"/>
              </a:rPr>
              <a:t>H</a:t>
            </a:r>
            <a:r>
              <a:rPr lang="en-US" sz="4400" spc="134" dirty="0">
                <a:solidFill>
                  <a:srgbClr val="303030"/>
                </a:solidFill>
                <a:latin typeface="Funtastic"/>
              </a:rPr>
              <a:t>2</a:t>
            </a:r>
            <a:r>
              <a:rPr lang="en-US" sz="6743" spc="134" dirty="0">
                <a:solidFill>
                  <a:srgbClr val="303030"/>
                </a:solidFill>
                <a:latin typeface="Funtastic"/>
              </a:rPr>
              <a:t>O</a:t>
            </a:r>
          </a:p>
        </p:txBody>
      </p:sp>
      <p:sp>
        <p:nvSpPr>
          <p:cNvPr id="42" name="TextBox 10">
            <a:extLst>
              <a:ext uri="{FF2B5EF4-FFF2-40B4-BE49-F238E27FC236}">
                <a16:creationId xmlns:a16="http://schemas.microsoft.com/office/drawing/2014/main" id="{C0810906-E1DD-45CC-99BA-8F7077397B0D}"/>
              </a:ext>
            </a:extLst>
          </p:cNvPr>
          <p:cNvSpPr txBox="1"/>
          <p:nvPr/>
        </p:nvSpPr>
        <p:spPr>
          <a:xfrm>
            <a:off x="4582230" y="8863318"/>
            <a:ext cx="27810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43"/>
              </a:lnSpc>
            </a:pPr>
            <a:r>
              <a:rPr lang="en-US" sz="6743" spc="134" dirty="0">
                <a:solidFill>
                  <a:srgbClr val="303030"/>
                </a:solidFill>
                <a:latin typeface="Funtastic"/>
              </a:rPr>
              <a:t>K</a:t>
            </a:r>
            <a:r>
              <a:rPr lang="en-US" sz="4800" spc="134" dirty="0">
                <a:solidFill>
                  <a:srgbClr val="303030"/>
                </a:solidFill>
                <a:latin typeface="Funtastic"/>
              </a:rPr>
              <a:t>2</a:t>
            </a:r>
            <a:r>
              <a:rPr lang="en-US" sz="6743" spc="134" dirty="0">
                <a:solidFill>
                  <a:srgbClr val="303030"/>
                </a:solidFill>
                <a:latin typeface="Funtastic"/>
              </a:rPr>
              <a:t>SO</a:t>
            </a:r>
            <a:r>
              <a:rPr lang="en-US" sz="4800" spc="134" dirty="0">
                <a:solidFill>
                  <a:srgbClr val="303030"/>
                </a:solidFill>
                <a:latin typeface="Funtastic"/>
              </a:rPr>
              <a:t>3</a:t>
            </a:r>
            <a:endParaRPr lang="en-US" sz="6743" spc="134" dirty="0">
              <a:solidFill>
                <a:srgbClr val="303030"/>
              </a:solidFill>
              <a:latin typeface="Funtast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15855" y="1861876"/>
            <a:ext cx="13256289" cy="8250116"/>
            <a:chOff x="0" y="0"/>
            <a:chExt cx="3491368" cy="21728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91368" cy="2172870"/>
            </a:xfrm>
            <a:custGeom>
              <a:avLst/>
              <a:gdLst/>
              <a:ahLst/>
              <a:cxnLst/>
              <a:rect l="l" t="t" r="r" b="b"/>
              <a:pathLst>
                <a:path w="3491368" h="2172870">
                  <a:moveTo>
                    <a:pt x="0" y="0"/>
                  </a:moveTo>
                  <a:lnTo>
                    <a:pt x="3491368" y="0"/>
                  </a:lnTo>
                  <a:lnTo>
                    <a:pt x="3491368" y="2172870"/>
                  </a:lnTo>
                  <a:lnTo>
                    <a:pt x="0" y="2172870"/>
                  </a:lnTo>
                  <a:close/>
                </a:path>
              </a:pathLst>
            </a:custGeom>
            <a:solidFill>
              <a:srgbClr val="C7C8C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491368" cy="2220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3149" y="889984"/>
            <a:ext cx="10469711" cy="1262813"/>
            <a:chOff x="0" y="0"/>
            <a:chExt cx="7620242" cy="2689869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7620242" cy="2689869"/>
              <a:chOff x="0" y="0"/>
              <a:chExt cx="1763304" cy="62242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63304" cy="622429"/>
              </a:xfrm>
              <a:custGeom>
                <a:avLst/>
                <a:gdLst/>
                <a:ahLst/>
                <a:cxnLst/>
                <a:rect l="l" t="t" r="r" b="b"/>
                <a:pathLst>
                  <a:path w="1763304" h="622429">
                    <a:moveTo>
                      <a:pt x="0" y="0"/>
                    </a:moveTo>
                    <a:lnTo>
                      <a:pt x="1763304" y="0"/>
                    </a:lnTo>
                    <a:lnTo>
                      <a:pt x="1763304" y="622429"/>
                    </a:lnTo>
                    <a:lnTo>
                      <a:pt x="0" y="622429"/>
                    </a:lnTo>
                    <a:close/>
                  </a:path>
                </a:pathLst>
              </a:custGeom>
              <a:solidFill>
                <a:srgbClr val="ADD87B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763304" cy="6605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230034" y="652048"/>
              <a:ext cx="7142901" cy="1830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43"/>
                </a:lnSpc>
              </a:pPr>
              <a:r>
                <a:rPr lang="en-US" sz="6743" spc="134" dirty="0" err="1">
                  <a:solidFill>
                    <a:srgbClr val="303030"/>
                  </a:solidFill>
                  <a:latin typeface="Funtastic"/>
                </a:rPr>
                <a:t>Contoh</a:t>
              </a:r>
              <a:r>
                <a:rPr lang="en-US" sz="6743" spc="134" dirty="0">
                  <a:solidFill>
                    <a:srgbClr val="303030"/>
                  </a:solidFill>
                  <a:latin typeface="Funtastic"/>
                </a:rPr>
                <a:t> Formula Kimia:</a:t>
              </a: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9990010-F886-4FD8-96BF-EFFC60613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648394"/>
              </p:ext>
            </p:extLst>
          </p:nvPr>
        </p:nvGraphicFramePr>
        <p:xfrm>
          <a:off x="3112893" y="2806187"/>
          <a:ext cx="8839200" cy="4572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776021">
                  <a:extLst>
                    <a:ext uri="{9D8B030D-6E8A-4147-A177-3AD203B41FA5}">
                      <a16:colId xmlns:a16="http://schemas.microsoft.com/office/drawing/2014/main" val="1594294921"/>
                    </a:ext>
                  </a:extLst>
                </a:gridCol>
                <a:gridCol w="4063179">
                  <a:extLst>
                    <a:ext uri="{9D8B030D-6E8A-4147-A177-3AD203B41FA5}">
                      <a16:colId xmlns:a16="http://schemas.microsoft.com/office/drawing/2014/main" val="2692751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4400" b="1" dirty="0" err="1"/>
                        <a:t>Sebatian</a:t>
                      </a:r>
                      <a:endParaRPr lang="en-ID" sz="4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4400" b="1" dirty="0"/>
                        <a:t>Formula Kimia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75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4400" dirty="0"/>
                        <a:t>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4400" dirty="0"/>
                        <a:t>H₂O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2983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4400" dirty="0"/>
                        <a:t>Karbon </a:t>
                      </a:r>
                      <a:r>
                        <a:rPr lang="en-ID" sz="4400" dirty="0" err="1"/>
                        <a:t>dioksida</a:t>
                      </a:r>
                      <a:endParaRPr lang="en-ID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4400" dirty="0"/>
                        <a:t>CO₂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1456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4400" dirty="0"/>
                        <a:t>Natrium </a:t>
                      </a:r>
                      <a:r>
                        <a:rPr lang="en-ID" sz="4400" dirty="0" err="1"/>
                        <a:t>klorida</a:t>
                      </a:r>
                      <a:endParaRPr lang="en-ID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4400" dirty="0"/>
                        <a:t>NaCl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5132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4400"/>
                        <a:t>Magnesium oksida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4400" dirty="0"/>
                        <a:t>MgO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7640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4400"/>
                        <a:t>Asid sulfurik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4400" dirty="0"/>
                        <a:t>H₂SO₄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056041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AF2932F-C4ED-4AD9-8F56-D925EA76D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15"/>
          <a:stretch/>
        </p:blipFill>
        <p:spPr>
          <a:xfrm>
            <a:off x="12308949" y="1196101"/>
            <a:ext cx="2946738" cy="28954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E7A292-4FB1-4226-A6D3-70D01368E0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 r="50567" b="5315"/>
          <a:stretch/>
        </p:blipFill>
        <p:spPr>
          <a:xfrm>
            <a:off x="12784333" y="4659203"/>
            <a:ext cx="2390774" cy="27353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EDBDBC-F03C-40C5-856E-AE7A31F8E7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22301"/>
          <a:stretch/>
        </p:blipFill>
        <p:spPr>
          <a:xfrm>
            <a:off x="8159440" y="8061502"/>
            <a:ext cx="2628900" cy="1211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82DA52-7D4E-4DE2-A660-58B26D787A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7"/>
          <a:stretch/>
        </p:blipFill>
        <p:spPr>
          <a:xfrm>
            <a:off x="3657600" y="7573485"/>
            <a:ext cx="3538538" cy="23016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B6F640-9D5C-4B22-8E0F-CB1B2CF767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5" t="23743" b="45035"/>
          <a:stretch/>
        </p:blipFill>
        <p:spPr>
          <a:xfrm>
            <a:off x="11829167" y="8090323"/>
            <a:ext cx="2686963" cy="1183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0053" y="1045270"/>
            <a:ext cx="14471147" cy="1487821"/>
            <a:chOff x="0" y="0"/>
            <a:chExt cx="3811331" cy="391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1331" cy="391854"/>
            </a:xfrm>
            <a:custGeom>
              <a:avLst/>
              <a:gdLst/>
              <a:ahLst/>
              <a:cxnLst/>
              <a:rect l="l" t="t" r="r" b="b"/>
              <a:pathLst>
                <a:path w="3811331" h="391854">
                  <a:moveTo>
                    <a:pt x="0" y="0"/>
                  </a:moveTo>
                  <a:lnTo>
                    <a:pt x="3811331" y="0"/>
                  </a:lnTo>
                  <a:lnTo>
                    <a:pt x="3811331" y="391854"/>
                  </a:lnTo>
                  <a:lnTo>
                    <a:pt x="0" y="391854"/>
                  </a:lnTo>
                  <a:close/>
                </a:path>
              </a:pathLst>
            </a:custGeom>
            <a:solidFill>
              <a:srgbClr val="AFDFE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811331" cy="439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47749" y="3120020"/>
            <a:ext cx="16192502" cy="5965804"/>
            <a:chOff x="0" y="0"/>
            <a:chExt cx="4602098" cy="19619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2098" cy="1961935"/>
            </a:xfrm>
            <a:custGeom>
              <a:avLst/>
              <a:gdLst/>
              <a:ahLst/>
              <a:cxnLst/>
              <a:rect l="l" t="t" r="r" b="b"/>
              <a:pathLst>
                <a:path w="4602098" h="1961935">
                  <a:moveTo>
                    <a:pt x="0" y="0"/>
                  </a:moveTo>
                  <a:lnTo>
                    <a:pt x="4602098" y="0"/>
                  </a:lnTo>
                  <a:lnTo>
                    <a:pt x="4602098" y="1961935"/>
                  </a:lnTo>
                  <a:lnTo>
                    <a:pt x="0" y="1961935"/>
                  </a:lnTo>
                  <a:close/>
                </a:path>
              </a:pathLst>
            </a:custGeom>
            <a:solidFill>
              <a:srgbClr val="FDF7D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602098" cy="2009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47750" y="1026220"/>
            <a:ext cx="1730878" cy="1506871"/>
            <a:chOff x="0" y="0"/>
            <a:chExt cx="455869" cy="3968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5869" cy="396871"/>
            </a:xfrm>
            <a:custGeom>
              <a:avLst/>
              <a:gdLst/>
              <a:ahLst/>
              <a:cxnLst/>
              <a:rect l="l" t="t" r="r" b="b"/>
              <a:pathLst>
                <a:path w="455869" h="396871">
                  <a:moveTo>
                    <a:pt x="0" y="0"/>
                  </a:moveTo>
                  <a:lnTo>
                    <a:pt x="455869" y="0"/>
                  </a:lnTo>
                  <a:lnTo>
                    <a:pt x="455869" y="396871"/>
                  </a:lnTo>
                  <a:lnTo>
                    <a:pt x="0" y="396871"/>
                  </a:lnTo>
                  <a:close/>
                </a:path>
              </a:pathLst>
            </a:custGeom>
            <a:solidFill>
              <a:srgbClr val="7181C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55869" cy="444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62354" y="3464272"/>
            <a:ext cx="15730246" cy="806324"/>
            <a:chOff x="0" y="0"/>
            <a:chExt cx="4502500" cy="2123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02500" cy="212365"/>
            </a:xfrm>
            <a:custGeom>
              <a:avLst/>
              <a:gdLst/>
              <a:ahLst/>
              <a:cxnLst/>
              <a:rect l="l" t="t" r="r" b="b"/>
              <a:pathLst>
                <a:path w="4502500" h="212365">
                  <a:moveTo>
                    <a:pt x="0" y="0"/>
                  </a:moveTo>
                  <a:lnTo>
                    <a:pt x="4502500" y="0"/>
                  </a:lnTo>
                  <a:lnTo>
                    <a:pt x="4502500" y="212365"/>
                  </a:lnTo>
                  <a:lnTo>
                    <a:pt x="0" y="212365"/>
                  </a:lnTo>
                  <a:close/>
                </a:path>
              </a:pathLst>
            </a:custGeom>
            <a:solidFill>
              <a:srgbClr val="FACD71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4502500" cy="259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>
            <a:off x="2731003" y="1045270"/>
            <a:ext cx="0" cy="1459246"/>
          </a:xfrm>
          <a:prstGeom prst="line">
            <a:avLst/>
          </a:prstGeom>
          <a:ln w="57150" cap="flat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1285559" y="1210019"/>
            <a:ext cx="1251059" cy="1160173"/>
            <a:chOff x="0" y="0"/>
            <a:chExt cx="1668079" cy="1546897"/>
          </a:xfrm>
        </p:grpSpPr>
        <p:grpSp>
          <p:nvGrpSpPr>
            <p:cNvPr id="16" name="Group 16"/>
            <p:cNvGrpSpPr/>
            <p:nvPr/>
          </p:nvGrpSpPr>
          <p:grpSpPr>
            <a:xfrm rot="-718980">
              <a:off x="107071" y="240964"/>
              <a:ext cx="1376371" cy="1175862"/>
              <a:chOff x="0" y="0"/>
              <a:chExt cx="351896" cy="30063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51896" cy="300632"/>
              </a:xfrm>
              <a:custGeom>
                <a:avLst/>
                <a:gdLst/>
                <a:ahLst/>
                <a:cxnLst/>
                <a:rect l="l" t="t" r="r" b="b"/>
                <a:pathLst>
                  <a:path w="351896" h="300632">
                    <a:moveTo>
                      <a:pt x="150316" y="0"/>
                    </a:moveTo>
                    <a:lnTo>
                      <a:pt x="201580" y="0"/>
                    </a:lnTo>
                    <a:cubicBezTo>
                      <a:pt x="241447" y="0"/>
                      <a:pt x="279680" y="15837"/>
                      <a:pt x="307870" y="44027"/>
                    </a:cubicBezTo>
                    <a:cubicBezTo>
                      <a:pt x="336059" y="72216"/>
                      <a:pt x="351896" y="110450"/>
                      <a:pt x="351896" y="150316"/>
                    </a:cubicBezTo>
                    <a:lnTo>
                      <a:pt x="351896" y="150316"/>
                    </a:lnTo>
                    <a:cubicBezTo>
                      <a:pt x="351896" y="190182"/>
                      <a:pt x="336059" y="228416"/>
                      <a:pt x="307870" y="256606"/>
                    </a:cubicBezTo>
                    <a:cubicBezTo>
                      <a:pt x="279680" y="284795"/>
                      <a:pt x="241447" y="300632"/>
                      <a:pt x="201580" y="300632"/>
                    </a:cubicBezTo>
                    <a:lnTo>
                      <a:pt x="150316" y="300632"/>
                    </a:lnTo>
                    <a:cubicBezTo>
                      <a:pt x="110450" y="300632"/>
                      <a:pt x="72216" y="284795"/>
                      <a:pt x="44027" y="256606"/>
                    </a:cubicBezTo>
                    <a:cubicBezTo>
                      <a:pt x="15837" y="228416"/>
                      <a:pt x="0" y="190182"/>
                      <a:pt x="0" y="150316"/>
                    </a:cubicBezTo>
                    <a:lnTo>
                      <a:pt x="0" y="150316"/>
                    </a:lnTo>
                    <a:cubicBezTo>
                      <a:pt x="0" y="110450"/>
                      <a:pt x="15837" y="72216"/>
                      <a:pt x="44027" y="44027"/>
                    </a:cubicBezTo>
                    <a:cubicBezTo>
                      <a:pt x="72216" y="15837"/>
                      <a:pt x="110450" y="0"/>
                      <a:pt x="15031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 w="57150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351896" cy="338732"/>
              </a:xfrm>
              <a:prstGeom prst="rect">
                <a:avLst/>
              </a:prstGeom>
            </p:spPr>
            <p:txBody>
              <a:bodyPr lIns="39248" tIns="39248" rIns="39248" bIns="39248" rtlCol="0" anchor="ctr"/>
              <a:lstStyle/>
              <a:p>
                <a:pPr algn="ctr">
                  <a:lnSpc>
                    <a:spcPts val="279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718980">
              <a:off x="179935" y="130564"/>
              <a:ext cx="1381125" cy="1175862"/>
              <a:chOff x="0" y="0"/>
              <a:chExt cx="353112" cy="300632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53112" cy="300632"/>
              </a:xfrm>
              <a:custGeom>
                <a:avLst/>
                <a:gdLst/>
                <a:ahLst/>
                <a:cxnLst/>
                <a:rect l="l" t="t" r="r" b="b"/>
                <a:pathLst>
                  <a:path w="353112" h="300632">
                    <a:moveTo>
                      <a:pt x="150316" y="0"/>
                    </a:moveTo>
                    <a:lnTo>
                      <a:pt x="202796" y="0"/>
                    </a:lnTo>
                    <a:cubicBezTo>
                      <a:pt x="242662" y="0"/>
                      <a:pt x="280895" y="15837"/>
                      <a:pt x="309085" y="44027"/>
                    </a:cubicBezTo>
                    <a:cubicBezTo>
                      <a:pt x="337275" y="72216"/>
                      <a:pt x="353112" y="110450"/>
                      <a:pt x="353112" y="150316"/>
                    </a:cubicBezTo>
                    <a:lnTo>
                      <a:pt x="353112" y="150316"/>
                    </a:lnTo>
                    <a:cubicBezTo>
                      <a:pt x="353112" y="190182"/>
                      <a:pt x="337275" y="228416"/>
                      <a:pt x="309085" y="256606"/>
                    </a:cubicBezTo>
                    <a:cubicBezTo>
                      <a:pt x="280895" y="284795"/>
                      <a:pt x="242662" y="300632"/>
                      <a:pt x="202796" y="300632"/>
                    </a:cubicBezTo>
                    <a:lnTo>
                      <a:pt x="150316" y="300632"/>
                    </a:lnTo>
                    <a:cubicBezTo>
                      <a:pt x="110450" y="300632"/>
                      <a:pt x="72216" y="284795"/>
                      <a:pt x="44027" y="256606"/>
                    </a:cubicBezTo>
                    <a:cubicBezTo>
                      <a:pt x="15837" y="228416"/>
                      <a:pt x="0" y="190182"/>
                      <a:pt x="0" y="150316"/>
                    </a:cubicBezTo>
                    <a:lnTo>
                      <a:pt x="0" y="150316"/>
                    </a:lnTo>
                    <a:cubicBezTo>
                      <a:pt x="0" y="110450"/>
                      <a:pt x="15837" y="72216"/>
                      <a:pt x="44027" y="44027"/>
                    </a:cubicBezTo>
                    <a:cubicBezTo>
                      <a:pt x="72216" y="15837"/>
                      <a:pt x="110450" y="0"/>
                      <a:pt x="150316" y="0"/>
                    </a:cubicBezTo>
                    <a:close/>
                  </a:path>
                </a:pathLst>
              </a:custGeom>
              <a:solidFill>
                <a:srgbClr val="F6F6F5"/>
              </a:solidFill>
              <a:ln w="57150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353112" cy="338732"/>
              </a:xfrm>
              <a:prstGeom prst="rect">
                <a:avLst/>
              </a:prstGeom>
            </p:spPr>
            <p:txBody>
              <a:bodyPr lIns="39248" tIns="39248" rIns="39248" bIns="39248" rtlCol="0" anchor="ctr"/>
              <a:lstStyle/>
              <a:p>
                <a:pPr algn="ctr">
                  <a:lnSpc>
                    <a:spcPts val="2799"/>
                  </a:lnSpc>
                </a:pPr>
                <a:endParaRPr/>
              </a:p>
            </p:txBody>
          </p:sp>
        </p:grpSp>
      </p:grpSp>
      <p:sp>
        <p:nvSpPr>
          <p:cNvPr id="22" name="Freeform 22"/>
          <p:cNvSpPr/>
          <p:nvPr/>
        </p:nvSpPr>
        <p:spPr>
          <a:xfrm>
            <a:off x="1544827" y="1455496"/>
            <a:ext cx="732524" cy="663850"/>
          </a:xfrm>
          <a:custGeom>
            <a:avLst/>
            <a:gdLst/>
            <a:ahLst/>
            <a:cxnLst/>
            <a:rect l="l" t="t" r="r" b="b"/>
            <a:pathLst>
              <a:path w="732524" h="663850">
                <a:moveTo>
                  <a:pt x="0" y="0"/>
                </a:moveTo>
                <a:lnTo>
                  <a:pt x="732524" y="0"/>
                </a:lnTo>
                <a:lnTo>
                  <a:pt x="732524" y="663849"/>
                </a:lnTo>
                <a:lnTo>
                  <a:pt x="0" y="663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3352620" y="1152017"/>
            <a:ext cx="10593758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fi-FI" sz="5300" spc="106" dirty="0">
                <a:solidFill>
                  <a:srgbClr val="303030"/>
                </a:solidFill>
                <a:latin typeface="Funtastic"/>
              </a:rPr>
              <a:t>Menulis dan Menyeimbangkan Persamaan Kimia</a:t>
            </a:r>
            <a:endParaRPr lang="en-US" sz="5300" spc="106" dirty="0">
              <a:solidFill>
                <a:srgbClr val="303030"/>
              </a:solidFill>
              <a:latin typeface="Funtastic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9144000" y="3464272"/>
            <a:ext cx="0" cy="5372347"/>
          </a:xfrm>
          <a:prstGeom prst="line">
            <a:avLst/>
          </a:prstGeom>
          <a:ln w="57150" cap="flat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TextBox 25"/>
          <p:cNvSpPr txBox="1"/>
          <p:nvPr/>
        </p:nvSpPr>
        <p:spPr>
          <a:xfrm>
            <a:off x="2964874" y="3605838"/>
            <a:ext cx="5222192" cy="519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303030"/>
                </a:solidFill>
                <a:latin typeface="Nunito Bold"/>
              </a:rPr>
              <a:t>Definisi</a:t>
            </a:r>
            <a:r>
              <a:rPr lang="en-US" sz="3000" dirty="0">
                <a:solidFill>
                  <a:srgbClr val="303030"/>
                </a:solidFill>
                <a:latin typeface="Nunito Bold"/>
              </a:rPr>
              <a:t> </a:t>
            </a:r>
            <a:r>
              <a:rPr lang="en-US" sz="3000" dirty="0" err="1">
                <a:solidFill>
                  <a:srgbClr val="303030"/>
                </a:solidFill>
                <a:latin typeface="Nunito Bold"/>
              </a:rPr>
              <a:t>Persamaan</a:t>
            </a:r>
            <a:r>
              <a:rPr lang="en-US" sz="3000" dirty="0">
                <a:solidFill>
                  <a:srgbClr val="303030"/>
                </a:solidFill>
                <a:latin typeface="Nunito Bold"/>
              </a:rPr>
              <a:t> Kimia: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851504" y="3604701"/>
            <a:ext cx="5271793" cy="519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303030"/>
                </a:solidFill>
                <a:latin typeface="Nunito Bold"/>
              </a:rPr>
              <a:t> </a:t>
            </a:r>
            <a:r>
              <a:rPr lang="en-US" sz="3000" dirty="0" err="1">
                <a:solidFill>
                  <a:srgbClr val="303030"/>
                </a:solidFill>
                <a:latin typeface="Nunito Bold"/>
              </a:rPr>
              <a:t>Ciri-Ciri</a:t>
            </a:r>
            <a:r>
              <a:rPr lang="en-US" sz="3000" dirty="0">
                <a:solidFill>
                  <a:srgbClr val="303030"/>
                </a:solidFill>
                <a:latin typeface="Nunito Bold"/>
              </a:rPr>
              <a:t> </a:t>
            </a:r>
            <a:r>
              <a:rPr lang="en-US" sz="3000" dirty="0" err="1">
                <a:solidFill>
                  <a:srgbClr val="303030"/>
                </a:solidFill>
                <a:latin typeface="Nunito Bold"/>
              </a:rPr>
              <a:t>Persamaan</a:t>
            </a:r>
            <a:r>
              <a:rPr lang="en-US" sz="3000" dirty="0">
                <a:solidFill>
                  <a:srgbClr val="303030"/>
                </a:solidFill>
                <a:latin typeface="Nunito Bold"/>
              </a:rPr>
              <a:t> Kimia: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79655" y="5062383"/>
            <a:ext cx="7185878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Persamaan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kimia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</a:rPr>
              <a:t>ialah</a:t>
            </a:r>
            <a:r>
              <a:rPr lang="en-US" sz="3600" dirty="0">
                <a:solidFill>
                  <a:srgbClr val="303030"/>
                </a:solidFill>
              </a:rPr>
              <a:t> </a:t>
            </a:r>
            <a:r>
              <a:rPr lang="en-US" sz="3600" dirty="0" err="1">
                <a:solidFill>
                  <a:srgbClr val="303030"/>
                </a:solidFill>
              </a:rPr>
              <a:t>perwakilan</a:t>
            </a:r>
            <a:r>
              <a:rPr lang="en-US" sz="3600" dirty="0">
                <a:solidFill>
                  <a:srgbClr val="303030"/>
                </a:solidFill>
              </a:rPr>
              <a:t> </a:t>
            </a:r>
            <a:r>
              <a:rPr lang="en-US" sz="3600" dirty="0" err="1">
                <a:solidFill>
                  <a:srgbClr val="303030"/>
                </a:solidFill>
              </a:rPr>
              <a:t>simbolik</a:t>
            </a:r>
            <a:r>
              <a:rPr lang="en-US" sz="3600" dirty="0">
                <a:solidFill>
                  <a:srgbClr val="303030"/>
                </a:solidFill>
              </a:rPr>
              <a:t> </a:t>
            </a:r>
            <a:r>
              <a:rPr lang="en-US" sz="3600" dirty="0" err="1">
                <a:solidFill>
                  <a:srgbClr val="303030"/>
                </a:solidFill>
              </a:rPr>
              <a:t>bagi</a:t>
            </a:r>
            <a:r>
              <a:rPr lang="en-US" sz="3600" dirty="0">
                <a:solidFill>
                  <a:srgbClr val="303030"/>
                </a:solidFill>
              </a:rPr>
              <a:t> </a:t>
            </a:r>
            <a:r>
              <a:rPr lang="en-US" sz="3600" dirty="0" err="1">
                <a:solidFill>
                  <a:srgbClr val="303030"/>
                </a:solidFill>
              </a:rPr>
              <a:t>tindak</a:t>
            </a:r>
            <a:r>
              <a:rPr lang="en-US" sz="3600" dirty="0">
                <a:solidFill>
                  <a:srgbClr val="303030"/>
                </a:solidFill>
              </a:rPr>
              <a:t> </a:t>
            </a:r>
            <a:r>
              <a:rPr lang="en-US" sz="3600" dirty="0" err="1">
                <a:solidFill>
                  <a:srgbClr val="303030"/>
                </a:solidFill>
              </a:rPr>
              <a:t>balas</a:t>
            </a:r>
            <a:r>
              <a:rPr lang="en-US" sz="3600" dirty="0">
                <a:solidFill>
                  <a:srgbClr val="303030"/>
                </a:solidFill>
              </a:rPr>
              <a:t> </a:t>
            </a:r>
            <a:r>
              <a:rPr lang="en-US" sz="3600" dirty="0" err="1">
                <a:solidFill>
                  <a:srgbClr val="303030"/>
                </a:solidFill>
              </a:rPr>
              <a:t>kimia</a:t>
            </a:r>
            <a:r>
              <a:rPr lang="en-US" sz="3600" dirty="0">
                <a:solidFill>
                  <a:srgbClr val="303030"/>
                </a:solidFill>
              </a:rPr>
              <a:t> di mana </a:t>
            </a:r>
            <a:r>
              <a:rPr lang="en-US" sz="3600" dirty="0" err="1">
                <a:solidFill>
                  <a:srgbClr val="303030"/>
                </a:solidFill>
              </a:rPr>
              <a:t>bahan</a:t>
            </a:r>
            <a:r>
              <a:rPr lang="en-US" sz="3600" dirty="0">
                <a:solidFill>
                  <a:srgbClr val="303030"/>
                </a:solidFill>
              </a:rPr>
              <a:t> </a:t>
            </a:r>
            <a:r>
              <a:rPr lang="en-US" sz="3600" dirty="0" err="1">
                <a:solidFill>
                  <a:srgbClr val="303030"/>
                </a:solidFill>
              </a:rPr>
              <a:t>tindak</a:t>
            </a:r>
            <a:r>
              <a:rPr lang="en-US" sz="3600" dirty="0">
                <a:solidFill>
                  <a:srgbClr val="303030"/>
                </a:solidFill>
              </a:rPr>
              <a:t> </a:t>
            </a:r>
            <a:r>
              <a:rPr lang="en-US" sz="3600" dirty="0" err="1">
                <a:solidFill>
                  <a:srgbClr val="303030"/>
                </a:solidFill>
              </a:rPr>
              <a:t>balas</a:t>
            </a:r>
            <a:r>
              <a:rPr lang="en-US" sz="3600" dirty="0">
                <a:solidFill>
                  <a:srgbClr val="303030"/>
                </a:solidFill>
              </a:rPr>
              <a:t> (</a:t>
            </a:r>
            <a:r>
              <a:rPr lang="en-US" sz="3600" dirty="0" err="1">
                <a:solidFill>
                  <a:srgbClr val="303030"/>
                </a:solidFill>
              </a:rPr>
              <a:t>reaktan</a:t>
            </a:r>
            <a:r>
              <a:rPr lang="en-US" sz="3600" dirty="0">
                <a:solidFill>
                  <a:srgbClr val="303030"/>
                </a:solidFill>
              </a:rPr>
              <a:t>) dan </a:t>
            </a:r>
            <a:r>
              <a:rPr lang="en-US" sz="3600" dirty="0" err="1">
                <a:solidFill>
                  <a:srgbClr val="303030"/>
                </a:solidFill>
              </a:rPr>
              <a:t>hasil</a:t>
            </a:r>
            <a:r>
              <a:rPr lang="en-US" sz="3600" dirty="0">
                <a:solidFill>
                  <a:srgbClr val="303030"/>
                </a:solidFill>
              </a:rPr>
              <a:t> </a:t>
            </a:r>
            <a:r>
              <a:rPr lang="en-US" sz="3600" dirty="0" err="1">
                <a:solidFill>
                  <a:srgbClr val="303030"/>
                </a:solidFill>
              </a:rPr>
              <a:t>tindak</a:t>
            </a:r>
            <a:r>
              <a:rPr lang="en-US" sz="3600" dirty="0">
                <a:solidFill>
                  <a:srgbClr val="303030"/>
                </a:solidFill>
              </a:rPr>
              <a:t> </a:t>
            </a:r>
            <a:r>
              <a:rPr lang="en-US" sz="3600" dirty="0" err="1">
                <a:solidFill>
                  <a:srgbClr val="303030"/>
                </a:solidFill>
              </a:rPr>
              <a:t>balas</a:t>
            </a:r>
            <a:r>
              <a:rPr lang="en-US" sz="3600" dirty="0">
                <a:solidFill>
                  <a:srgbClr val="303030"/>
                </a:solidFill>
              </a:rPr>
              <a:t> (</a:t>
            </a:r>
            <a:r>
              <a:rPr lang="en-US" sz="3600" dirty="0" err="1">
                <a:solidFill>
                  <a:srgbClr val="303030"/>
                </a:solidFill>
              </a:rPr>
              <a:t>produk</a:t>
            </a:r>
            <a:r>
              <a:rPr lang="en-US" sz="3600" dirty="0">
                <a:solidFill>
                  <a:srgbClr val="303030"/>
                </a:solidFill>
              </a:rPr>
              <a:t>) </a:t>
            </a:r>
            <a:r>
              <a:rPr lang="en-US" sz="3600" dirty="0" err="1">
                <a:solidFill>
                  <a:srgbClr val="303030"/>
                </a:solidFill>
              </a:rPr>
              <a:t>ditunjukkan</a:t>
            </a:r>
            <a:r>
              <a:rPr lang="en-US" sz="3600" dirty="0">
                <a:solidFill>
                  <a:srgbClr val="303030"/>
                </a:solidFill>
              </a:rPr>
              <a:t> </a:t>
            </a:r>
            <a:r>
              <a:rPr lang="en-US" sz="3600" dirty="0" err="1">
                <a:solidFill>
                  <a:srgbClr val="303030"/>
                </a:solidFill>
              </a:rPr>
              <a:t>dalam</a:t>
            </a:r>
            <a:r>
              <a:rPr lang="en-US" sz="3600" dirty="0">
                <a:solidFill>
                  <a:srgbClr val="303030"/>
                </a:solidFill>
              </a:rPr>
              <a:t> </a:t>
            </a:r>
            <a:r>
              <a:rPr lang="en-US" sz="3600" dirty="0" err="1">
                <a:solidFill>
                  <a:srgbClr val="303030"/>
                </a:solidFill>
              </a:rPr>
              <a:t>bentuk</a:t>
            </a:r>
            <a:r>
              <a:rPr lang="en-US" sz="3600" dirty="0">
                <a:solidFill>
                  <a:srgbClr val="303030"/>
                </a:solidFill>
              </a:rPr>
              <a:t> formula </a:t>
            </a:r>
            <a:r>
              <a:rPr lang="en-US" sz="3600" dirty="0" err="1">
                <a:solidFill>
                  <a:srgbClr val="303030"/>
                </a:solidFill>
              </a:rPr>
              <a:t>kimia</a:t>
            </a:r>
            <a:r>
              <a:rPr lang="en-US" sz="3600" dirty="0">
                <a:solidFill>
                  <a:srgbClr val="303030"/>
                </a:solidFill>
              </a:rPr>
              <a:t>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487974" y="4526012"/>
            <a:ext cx="7160652" cy="426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lnSpc>
                <a:spcPts val="42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Menunjukkan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bahan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tindak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balas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 di </a:t>
            </a: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sebelah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kiri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.</a:t>
            </a:r>
          </a:p>
          <a:p>
            <a:pPr marL="514350" indent="-514350" algn="just">
              <a:lnSpc>
                <a:spcPts val="42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Menunjukkan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hasil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tindak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balas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 di </a:t>
            </a: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sebelah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kanan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.</a:t>
            </a:r>
          </a:p>
          <a:p>
            <a:pPr marL="514350" indent="-514350" algn="just">
              <a:lnSpc>
                <a:spcPts val="42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Dipisahkan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 oleh </a:t>
            </a: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anak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panah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 → (</a:t>
            </a: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menunjukkan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arah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tindak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balas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).</a:t>
            </a:r>
          </a:p>
          <a:p>
            <a:pPr marL="514350" indent="-514350" algn="just">
              <a:lnSpc>
                <a:spcPts val="42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Mempunyai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 formula </a:t>
            </a: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kimia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 yang </a:t>
            </a: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betul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 dan </a:t>
            </a:r>
            <a:r>
              <a:rPr lang="en-US" sz="3000" dirty="0" err="1">
                <a:solidFill>
                  <a:srgbClr val="303030"/>
                </a:solidFill>
                <a:latin typeface="Bree Serif"/>
              </a:rPr>
              <a:t>seimbang</a:t>
            </a:r>
            <a:r>
              <a:rPr lang="en-US" sz="3000" dirty="0">
                <a:solidFill>
                  <a:srgbClr val="303030"/>
                </a:solidFill>
                <a:latin typeface="Bree Serif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0053" y="1045270"/>
            <a:ext cx="9601653" cy="1487821"/>
            <a:chOff x="0" y="0"/>
            <a:chExt cx="2528830" cy="391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28830" cy="391854"/>
            </a:xfrm>
            <a:custGeom>
              <a:avLst/>
              <a:gdLst/>
              <a:ahLst/>
              <a:cxnLst/>
              <a:rect l="l" t="t" r="r" b="b"/>
              <a:pathLst>
                <a:path w="2528830" h="391854">
                  <a:moveTo>
                    <a:pt x="0" y="0"/>
                  </a:moveTo>
                  <a:lnTo>
                    <a:pt x="2528830" y="0"/>
                  </a:lnTo>
                  <a:lnTo>
                    <a:pt x="2528830" y="391854"/>
                  </a:lnTo>
                  <a:lnTo>
                    <a:pt x="0" y="391854"/>
                  </a:lnTo>
                  <a:close/>
                </a:path>
              </a:pathLst>
            </a:custGeom>
            <a:solidFill>
              <a:srgbClr val="AFDFE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28830" cy="439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47750" y="3467101"/>
            <a:ext cx="15716250" cy="5105399"/>
            <a:chOff x="0" y="0"/>
            <a:chExt cx="2132346" cy="12076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32346" cy="1207676"/>
            </a:xfrm>
            <a:custGeom>
              <a:avLst/>
              <a:gdLst/>
              <a:ahLst/>
              <a:cxnLst/>
              <a:rect l="l" t="t" r="r" b="b"/>
              <a:pathLst>
                <a:path w="2132346" h="1207676">
                  <a:moveTo>
                    <a:pt x="0" y="0"/>
                  </a:moveTo>
                  <a:lnTo>
                    <a:pt x="2132346" y="0"/>
                  </a:lnTo>
                  <a:lnTo>
                    <a:pt x="2132346" y="1207676"/>
                  </a:lnTo>
                  <a:lnTo>
                    <a:pt x="0" y="1207676"/>
                  </a:lnTo>
                  <a:close/>
                </a:path>
              </a:pathLst>
            </a:custGeom>
            <a:solidFill>
              <a:srgbClr val="E3F1D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132346" cy="12553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47750" y="1026220"/>
            <a:ext cx="1730878" cy="1506871"/>
            <a:chOff x="0" y="0"/>
            <a:chExt cx="455869" cy="39687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55869" cy="396871"/>
            </a:xfrm>
            <a:custGeom>
              <a:avLst/>
              <a:gdLst/>
              <a:ahLst/>
              <a:cxnLst/>
              <a:rect l="l" t="t" r="r" b="b"/>
              <a:pathLst>
                <a:path w="455869" h="396871">
                  <a:moveTo>
                    <a:pt x="0" y="0"/>
                  </a:moveTo>
                  <a:lnTo>
                    <a:pt x="455869" y="0"/>
                  </a:lnTo>
                  <a:lnTo>
                    <a:pt x="455869" y="396871"/>
                  </a:lnTo>
                  <a:lnTo>
                    <a:pt x="0" y="396871"/>
                  </a:lnTo>
                  <a:close/>
                </a:path>
              </a:pathLst>
            </a:custGeom>
            <a:solidFill>
              <a:srgbClr val="7181C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455869" cy="444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>
            <a:off x="12332656" y="1063181"/>
            <a:ext cx="0" cy="1469909"/>
          </a:xfrm>
          <a:prstGeom prst="line">
            <a:avLst/>
          </a:prstGeom>
          <a:ln w="57150" cap="flat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2759578" y="1045270"/>
            <a:ext cx="0" cy="1459246"/>
          </a:xfrm>
          <a:prstGeom prst="line">
            <a:avLst/>
          </a:prstGeom>
          <a:ln w="57150" cap="flat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9" name="Group 19"/>
          <p:cNvGrpSpPr/>
          <p:nvPr/>
        </p:nvGrpSpPr>
        <p:grpSpPr>
          <a:xfrm>
            <a:off x="1388876" y="1311231"/>
            <a:ext cx="1047032" cy="973811"/>
            <a:chOff x="0" y="0"/>
            <a:chExt cx="1396043" cy="1298414"/>
          </a:xfrm>
        </p:grpSpPr>
        <p:sp>
          <p:nvSpPr>
            <p:cNvPr id="20" name="Freeform 20"/>
            <p:cNvSpPr/>
            <p:nvPr/>
          </p:nvSpPr>
          <p:spPr>
            <a:xfrm>
              <a:off x="0" y="33089"/>
              <a:ext cx="1318048" cy="1265326"/>
            </a:xfrm>
            <a:custGeom>
              <a:avLst/>
              <a:gdLst/>
              <a:ahLst/>
              <a:cxnLst/>
              <a:rect l="l" t="t" r="r" b="b"/>
              <a:pathLst>
                <a:path w="1318048" h="1265326">
                  <a:moveTo>
                    <a:pt x="0" y="0"/>
                  </a:moveTo>
                  <a:lnTo>
                    <a:pt x="1318048" y="0"/>
                  </a:lnTo>
                  <a:lnTo>
                    <a:pt x="1318048" y="1265325"/>
                  </a:lnTo>
                  <a:lnTo>
                    <a:pt x="0" y="1265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77995" y="0"/>
              <a:ext cx="1318048" cy="1265326"/>
            </a:xfrm>
            <a:custGeom>
              <a:avLst/>
              <a:gdLst/>
              <a:ahLst/>
              <a:cxnLst/>
              <a:rect l="l" t="t" r="r" b="b"/>
              <a:pathLst>
                <a:path w="1318048" h="1265326">
                  <a:moveTo>
                    <a:pt x="0" y="0"/>
                  </a:moveTo>
                  <a:lnTo>
                    <a:pt x="1318048" y="0"/>
                  </a:lnTo>
                  <a:lnTo>
                    <a:pt x="1318048" y="1265326"/>
                  </a:lnTo>
                  <a:lnTo>
                    <a:pt x="0" y="1265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5400000">
              <a:off x="72172" y="385069"/>
              <a:ext cx="891918" cy="481636"/>
            </a:xfrm>
            <a:custGeom>
              <a:avLst/>
              <a:gdLst/>
              <a:ahLst/>
              <a:cxnLst/>
              <a:rect l="l" t="t" r="r" b="b"/>
              <a:pathLst>
                <a:path w="891918" h="481636">
                  <a:moveTo>
                    <a:pt x="0" y="0"/>
                  </a:moveTo>
                  <a:lnTo>
                    <a:pt x="891917" y="0"/>
                  </a:lnTo>
                  <a:lnTo>
                    <a:pt x="891917" y="481636"/>
                  </a:lnTo>
                  <a:lnTo>
                    <a:pt x="0" y="4816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5400000" flipH="1" flipV="1">
              <a:off x="509593" y="385069"/>
              <a:ext cx="891918" cy="481636"/>
            </a:xfrm>
            <a:custGeom>
              <a:avLst/>
              <a:gdLst/>
              <a:ahLst/>
              <a:cxnLst/>
              <a:rect l="l" t="t" r="r" b="b"/>
              <a:pathLst>
                <a:path w="891918" h="481636">
                  <a:moveTo>
                    <a:pt x="891918" y="481636"/>
                  </a:moveTo>
                  <a:lnTo>
                    <a:pt x="0" y="481636"/>
                  </a:lnTo>
                  <a:lnTo>
                    <a:pt x="0" y="0"/>
                  </a:lnTo>
                  <a:lnTo>
                    <a:pt x="891918" y="0"/>
                  </a:lnTo>
                  <a:lnTo>
                    <a:pt x="891918" y="481636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5" name="TextBox 25"/>
          <p:cNvSpPr txBox="1"/>
          <p:nvPr/>
        </p:nvSpPr>
        <p:spPr>
          <a:xfrm>
            <a:off x="3350485" y="1130872"/>
            <a:ext cx="8467463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5300" spc="106" dirty="0">
                <a:solidFill>
                  <a:srgbClr val="303030"/>
                </a:solidFill>
                <a:latin typeface="Funtastic"/>
              </a:rPr>
              <a:t>Langkah </a:t>
            </a:r>
            <a:r>
              <a:rPr lang="en-US" sz="5300" spc="106" dirty="0" err="1">
                <a:solidFill>
                  <a:srgbClr val="303030"/>
                </a:solidFill>
                <a:latin typeface="Funtastic"/>
              </a:rPr>
              <a:t>Menyeimbangkan</a:t>
            </a:r>
            <a:r>
              <a:rPr lang="en-US" sz="5300" spc="106" dirty="0">
                <a:solidFill>
                  <a:srgbClr val="303030"/>
                </a:solidFill>
                <a:latin typeface="Funtastic"/>
              </a:rPr>
              <a:t> </a:t>
            </a:r>
            <a:r>
              <a:rPr lang="en-US" sz="5300" spc="106" dirty="0" err="1">
                <a:solidFill>
                  <a:srgbClr val="303030"/>
                </a:solidFill>
                <a:latin typeface="Funtastic"/>
              </a:rPr>
              <a:t>Persamaan</a:t>
            </a:r>
            <a:r>
              <a:rPr lang="en-US" sz="5300" spc="106" dirty="0">
                <a:solidFill>
                  <a:srgbClr val="303030"/>
                </a:solidFill>
                <a:latin typeface="Funtastic"/>
              </a:rPr>
              <a:t> Kimia:</a:t>
            </a:r>
          </a:p>
        </p:txBody>
      </p:sp>
      <p:sp>
        <p:nvSpPr>
          <p:cNvPr id="37" name="TextBox 14">
            <a:extLst>
              <a:ext uri="{FF2B5EF4-FFF2-40B4-BE49-F238E27FC236}">
                <a16:creationId xmlns:a16="http://schemas.microsoft.com/office/drawing/2014/main" id="{3E7A9CFD-BADB-4257-9D1A-F631636DCD62}"/>
              </a:ext>
            </a:extLst>
          </p:cNvPr>
          <p:cNvSpPr txBox="1"/>
          <p:nvPr/>
        </p:nvSpPr>
        <p:spPr>
          <a:xfrm>
            <a:off x="1447372" y="3787525"/>
            <a:ext cx="14021228" cy="4263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>
              <a:lnSpc>
                <a:spcPts val="4759"/>
              </a:lnSpc>
              <a:buFont typeface="+mj-lt"/>
              <a:buAutoNum type="arabicPeriod"/>
            </a:pP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Tulis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persamaan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tidak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seimbang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.</a:t>
            </a:r>
          </a:p>
          <a:p>
            <a:pPr marL="742950" indent="-742950">
              <a:lnSpc>
                <a:spcPts val="4759"/>
              </a:lnSpc>
              <a:buFont typeface="+mj-lt"/>
              <a:buAutoNum type="arabicPeriod"/>
            </a:pPr>
            <a:r>
              <a:rPr lang="en-US" sz="3399" dirty="0">
                <a:solidFill>
                  <a:srgbClr val="000000"/>
                </a:solidFill>
                <a:latin typeface="Bree Serif"/>
              </a:rPr>
              <a:t>Kira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bilangan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atom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bagi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setiap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unsur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di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kedua-dua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belah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persamaan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.</a:t>
            </a:r>
          </a:p>
          <a:p>
            <a:pPr marL="742950" indent="-742950">
              <a:lnSpc>
                <a:spcPts val="4759"/>
              </a:lnSpc>
              <a:buFont typeface="+mj-lt"/>
              <a:buAutoNum type="arabicPeriod"/>
            </a:pP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Tambah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pekali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(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angka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di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hadapan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formula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kimia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)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untuk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menyamakan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bilangan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atom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bagi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setiap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unsur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.</a:t>
            </a:r>
          </a:p>
          <a:p>
            <a:pPr marL="742950" indent="-742950">
              <a:lnSpc>
                <a:spcPts val="4759"/>
              </a:lnSpc>
              <a:buFont typeface="+mj-lt"/>
              <a:buAutoNum type="arabicPeriod"/>
            </a:pP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Semak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semula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keseimbangan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dan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pastikan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hukum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keabadian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jisim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Bree Serif"/>
              </a:rPr>
              <a:t>dipatuhi</a:t>
            </a:r>
            <a:r>
              <a:rPr lang="en-US" sz="3399" dirty="0">
                <a:solidFill>
                  <a:srgbClr val="000000"/>
                </a:solidFill>
                <a:latin typeface="Bree Serif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7750" y="5381510"/>
            <a:ext cx="16173450" cy="4581905"/>
            <a:chOff x="0" y="0"/>
            <a:chExt cx="4259674" cy="1206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59674" cy="1206757"/>
            </a:xfrm>
            <a:custGeom>
              <a:avLst/>
              <a:gdLst/>
              <a:ahLst/>
              <a:cxnLst/>
              <a:rect l="l" t="t" r="r" b="b"/>
              <a:pathLst>
                <a:path w="4259674" h="1206757">
                  <a:moveTo>
                    <a:pt x="0" y="0"/>
                  </a:moveTo>
                  <a:lnTo>
                    <a:pt x="4259674" y="0"/>
                  </a:lnTo>
                  <a:lnTo>
                    <a:pt x="4259674" y="1206757"/>
                  </a:lnTo>
                  <a:lnTo>
                    <a:pt x="0" y="1206757"/>
                  </a:lnTo>
                  <a:close/>
                </a:path>
              </a:pathLst>
            </a:custGeom>
            <a:solidFill>
              <a:srgbClr val="FDF7D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59674" cy="12543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50053" y="1066551"/>
            <a:ext cx="9601653" cy="1487821"/>
            <a:chOff x="0" y="0"/>
            <a:chExt cx="2528830" cy="3918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28830" cy="391854"/>
            </a:xfrm>
            <a:custGeom>
              <a:avLst/>
              <a:gdLst/>
              <a:ahLst/>
              <a:cxnLst/>
              <a:rect l="l" t="t" r="r" b="b"/>
              <a:pathLst>
                <a:path w="2528830" h="391854">
                  <a:moveTo>
                    <a:pt x="0" y="0"/>
                  </a:moveTo>
                  <a:lnTo>
                    <a:pt x="2528830" y="0"/>
                  </a:lnTo>
                  <a:lnTo>
                    <a:pt x="2528830" y="391854"/>
                  </a:lnTo>
                  <a:lnTo>
                    <a:pt x="0" y="391854"/>
                  </a:lnTo>
                  <a:close/>
                </a:path>
              </a:pathLst>
            </a:custGeom>
            <a:solidFill>
              <a:srgbClr val="ADD87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528830" cy="439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47750" y="2410164"/>
            <a:ext cx="16173450" cy="5202866"/>
            <a:chOff x="0" y="0"/>
            <a:chExt cx="4259674" cy="9075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59674" cy="907502"/>
            </a:xfrm>
            <a:custGeom>
              <a:avLst/>
              <a:gdLst/>
              <a:ahLst/>
              <a:cxnLst/>
              <a:rect l="l" t="t" r="r" b="b"/>
              <a:pathLst>
                <a:path w="4259674" h="907502">
                  <a:moveTo>
                    <a:pt x="0" y="0"/>
                  </a:moveTo>
                  <a:lnTo>
                    <a:pt x="4259674" y="0"/>
                  </a:lnTo>
                  <a:lnTo>
                    <a:pt x="4259674" y="907502"/>
                  </a:lnTo>
                  <a:lnTo>
                    <a:pt x="0" y="907502"/>
                  </a:lnTo>
                  <a:close/>
                </a:path>
              </a:pathLst>
            </a:custGeom>
            <a:solidFill>
              <a:srgbClr val="E3F1D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259674" cy="955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47750" y="1026220"/>
            <a:ext cx="1730878" cy="1506871"/>
            <a:chOff x="0" y="0"/>
            <a:chExt cx="455869" cy="39687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5869" cy="396871"/>
            </a:xfrm>
            <a:custGeom>
              <a:avLst/>
              <a:gdLst/>
              <a:ahLst/>
              <a:cxnLst/>
              <a:rect l="l" t="t" r="r" b="b"/>
              <a:pathLst>
                <a:path w="455869" h="396871">
                  <a:moveTo>
                    <a:pt x="0" y="0"/>
                  </a:moveTo>
                  <a:lnTo>
                    <a:pt x="455869" y="0"/>
                  </a:lnTo>
                  <a:lnTo>
                    <a:pt x="455869" y="396871"/>
                  </a:lnTo>
                  <a:lnTo>
                    <a:pt x="0" y="396871"/>
                  </a:lnTo>
                  <a:close/>
                </a:path>
              </a:pathLst>
            </a:custGeom>
            <a:solidFill>
              <a:srgbClr val="7181C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455869" cy="444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2533091"/>
            <a:ext cx="16211550" cy="0"/>
          </a:xfrm>
          <a:prstGeom prst="line">
            <a:avLst/>
          </a:prstGeom>
          <a:ln w="57150" cap="flat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2351706" y="1044701"/>
            <a:ext cx="0" cy="1469909"/>
          </a:xfrm>
          <a:prstGeom prst="line">
            <a:avLst/>
          </a:prstGeom>
          <a:ln w="57150" cap="flat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2731003" y="1045270"/>
            <a:ext cx="0" cy="1459246"/>
          </a:xfrm>
          <a:prstGeom prst="line">
            <a:avLst/>
          </a:prstGeom>
          <a:ln w="57150" cap="flat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1285559" y="1210019"/>
            <a:ext cx="1251059" cy="1160173"/>
            <a:chOff x="0" y="0"/>
            <a:chExt cx="1668079" cy="1546897"/>
          </a:xfrm>
        </p:grpSpPr>
        <p:grpSp>
          <p:nvGrpSpPr>
            <p:cNvPr id="18" name="Group 18"/>
            <p:cNvGrpSpPr/>
            <p:nvPr/>
          </p:nvGrpSpPr>
          <p:grpSpPr>
            <a:xfrm rot="-718980">
              <a:off x="107071" y="240964"/>
              <a:ext cx="1376371" cy="1175862"/>
              <a:chOff x="0" y="0"/>
              <a:chExt cx="351896" cy="30063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51896" cy="300632"/>
              </a:xfrm>
              <a:custGeom>
                <a:avLst/>
                <a:gdLst/>
                <a:ahLst/>
                <a:cxnLst/>
                <a:rect l="l" t="t" r="r" b="b"/>
                <a:pathLst>
                  <a:path w="351896" h="300632">
                    <a:moveTo>
                      <a:pt x="150316" y="0"/>
                    </a:moveTo>
                    <a:lnTo>
                      <a:pt x="201580" y="0"/>
                    </a:lnTo>
                    <a:cubicBezTo>
                      <a:pt x="241447" y="0"/>
                      <a:pt x="279680" y="15837"/>
                      <a:pt x="307870" y="44027"/>
                    </a:cubicBezTo>
                    <a:cubicBezTo>
                      <a:pt x="336059" y="72216"/>
                      <a:pt x="351896" y="110450"/>
                      <a:pt x="351896" y="150316"/>
                    </a:cubicBezTo>
                    <a:lnTo>
                      <a:pt x="351896" y="150316"/>
                    </a:lnTo>
                    <a:cubicBezTo>
                      <a:pt x="351896" y="190182"/>
                      <a:pt x="336059" y="228416"/>
                      <a:pt x="307870" y="256606"/>
                    </a:cubicBezTo>
                    <a:cubicBezTo>
                      <a:pt x="279680" y="284795"/>
                      <a:pt x="241447" y="300632"/>
                      <a:pt x="201580" y="300632"/>
                    </a:cubicBezTo>
                    <a:lnTo>
                      <a:pt x="150316" y="300632"/>
                    </a:lnTo>
                    <a:cubicBezTo>
                      <a:pt x="110450" y="300632"/>
                      <a:pt x="72216" y="284795"/>
                      <a:pt x="44027" y="256606"/>
                    </a:cubicBezTo>
                    <a:cubicBezTo>
                      <a:pt x="15837" y="228416"/>
                      <a:pt x="0" y="190182"/>
                      <a:pt x="0" y="150316"/>
                    </a:cubicBezTo>
                    <a:lnTo>
                      <a:pt x="0" y="150316"/>
                    </a:lnTo>
                    <a:cubicBezTo>
                      <a:pt x="0" y="110450"/>
                      <a:pt x="15837" y="72216"/>
                      <a:pt x="44027" y="44027"/>
                    </a:cubicBezTo>
                    <a:cubicBezTo>
                      <a:pt x="72216" y="15837"/>
                      <a:pt x="110450" y="0"/>
                      <a:pt x="15031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 w="57150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351896" cy="338732"/>
              </a:xfrm>
              <a:prstGeom prst="rect">
                <a:avLst/>
              </a:prstGeom>
            </p:spPr>
            <p:txBody>
              <a:bodyPr lIns="39248" tIns="39248" rIns="39248" bIns="39248" rtlCol="0" anchor="ctr"/>
              <a:lstStyle/>
              <a:p>
                <a:pPr algn="ctr">
                  <a:lnSpc>
                    <a:spcPts val="279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-718980">
              <a:off x="179935" y="130564"/>
              <a:ext cx="1381125" cy="1175862"/>
              <a:chOff x="0" y="0"/>
              <a:chExt cx="353112" cy="300632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53112" cy="300632"/>
              </a:xfrm>
              <a:custGeom>
                <a:avLst/>
                <a:gdLst/>
                <a:ahLst/>
                <a:cxnLst/>
                <a:rect l="l" t="t" r="r" b="b"/>
                <a:pathLst>
                  <a:path w="353112" h="300632">
                    <a:moveTo>
                      <a:pt x="150316" y="0"/>
                    </a:moveTo>
                    <a:lnTo>
                      <a:pt x="202796" y="0"/>
                    </a:lnTo>
                    <a:cubicBezTo>
                      <a:pt x="242662" y="0"/>
                      <a:pt x="280895" y="15837"/>
                      <a:pt x="309085" y="44027"/>
                    </a:cubicBezTo>
                    <a:cubicBezTo>
                      <a:pt x="337275" y="72216"/>
                      <a:pt x="353112" y="110450"/>
                      <a:pt x="353112" y="150316"/>
                    </a:cubicBezTo>
                    <a:lnTo>
                      <a:pt x="353112" y="150316"/>
                    </a:lnTo>
                    <a:cubicBezTo>
                      <a:pt x="353112" y="190182"/>
                      <a:pt x="337275" y="228416"/>
                      <a:pt x="309085" y="256606"/>
                    </a:cubicBezTo>
                    <a:cubicBezTo>
                      <a:pt x="280895" y="284795"/>
                      <a:pt x="242662" y="300632"/>
                      <a:pt x="202796" y="300632"/>
                    </a:cubicBezTo>
                    <a:lnTo>
                      <a:pt x="150316" y="300632"/>
                    </a:lnTo>
                    <a:cubicBezTo>
                      <a:pt x="110450" y="300632"/>
                      <a:pt x="72216" y="284795"/>
                      <a:pt x="44027" y="256606"/>
                    </a:cubicBezTo>
                    <a:cubicBezTo>
                      <a:pt x="15837" y="228416"/>
                      <a:pt x="0" y="190182"/>
                      <a:pt x="0" y="150316"/>
                    </a:cubicBezTo>
                    <a:lnTo>
                      <a:pt x="0" y="150316"/>
                    </a:lnTo>
                    <a:cubicBezTo>
                      <a:pt x="0" y="110450"/>
                      <a:pt x="15837" y="72216"/>
                      <a:pt x="44027" y="44027"/>
                    </a:cubicBezTo>
                    <a:cubicBezTo>
                      <a:pt x="72216" y="15837"/>
                      <a:pt x="110450" y="0"/>
                      <a:pt x="150316" y="0"/>
                    </a:cubicBezTo>
                    <a:close/>
                  </a:path>
                </a:pathLst>
              </a:custGeom>
              <a:solidFill>
                <a:srgbClr val="F6F6F5"/>
              </a:solidFill>
              <a:ln w="57150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353112" cy="338732"/>
              </a:xfrm>
              <a:prstGeom prst="rect">
                <a:avLst/>
              </a:prstGeom>
            </p:spPr>
            <p:txBody>
              <a:bodyPr lIns="39248" tIns="39248" rIns="39248" bIns="39248" rtlCol="0" anchor="ctr"/>
              <a:lstStyle/>
              <a:p>
                <a:pPr algn="ctr">
                  <a:lnSpc>
                    <a:spcPts val="27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 rot="-669295">
              <a:off x="400225" y="375688"/>
              <a:ext cx="964097" cy="687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3"/>
                </a:lnSpc>
              </a:pPr>
              <a:r>
                <a:rPr lang="en-US" sz="3353" spc="67">
                  <a:solidFill>
                    <a:srgbClr val="303030"/>
                  </a:solidFill>
                  <a:latin typeface="Funtastic"/>
                </a:rPr>
                <a:t>___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064208" y="2957454"/>
            <a:ext cx="14140534" cy="4412429"/>
            <a:chOff x="0" y="-241101"/>
            <a:chExt cx="18854043" cy="3189468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-241101"/>
              <a:ext cx="18854043" cy="2884702"/>
              <a:chOff x="0" y="-47625"/>
              <a:chExt cx="3724256" cy="56981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3724256" cy="522193"/>
              </a:xfrm>
              <a:custGeom>
                <a:avLst/>
                <a:gdLst/>
                <a:ahLst/>
                <a:cxnLst/>
                <a:rect l="l" t="t" r="r" b="b"/>
                <a:pathLst>
                  <a:path w="1659000" h="479343">
                    <a:moveTo>
                      <a:pt x="0" y="0"/>
                    </a:moveTo>
                    <a:lnTo>
                      <a:pt x="1659000" y="0"/>
                    </a:lnTo>
                    <a:lnTo>
                      <a:pt x="1659000" y="479343"/>
                    </a:lnTo>
                    <a:lnTo>
                      <a:pt x="0" y="479343"/>
                    </a:lnTo>
                    <a:close/>
                  </a:path>
                </a:pathLst>
              </a:custGeom>
              <a:solidFill>
                <a:srgbClr val="E3F1D2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3523565" cy="526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1263596" y="95623"/>
              <a:ext cx="13536192" cy="28527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ID" sz="3200" b="1" dirty="0" err="1"/>
                <a:t>Pembakaran</a:t>
              </a:r>
              <a:r>
                <a:rPr lang="en-ID" sz="3200" b="1" dirty="0"/>
                <a:t> Magnesium:</a:t>
              </a:r>
            </a:p>
            <a:p>
              <a:endParaRPr lang="en-ID" sz="3200" b="1" dirty="0"/>
            </a:p>
            <a:p>
              <a:pPr algn="ctr"/>
              <a:r>
                <a:rPr lang="en-ID" sz="3200" dirty="0"/>
                <a:t>Mg + O</a:t>
              </a:r>
              <a:r>
                <a:rPr lang="en-ID" sz="2400" dirty="0"/>
                <a:t>2</a:t>
              </a:r>
              <a:r>
                <a:rPr lang="en-ID" sz="3200" dirty="0"/>
                <a:t> → MgO</a:t>
              </a:r>
            </a:p>
            <a:p>
              <a:endParaRPr lang="en-ID" sz="3200" dirty="0"/>
            </a:p>
            <a:p>
              <a:r>
                <a:rPr lang="en-ID" sz="3200" dirty="0" err="1"/>
                <a:t>Bilangan</a:t>
              </a:r>
              <a:r>
                <a:rPr lang="en-ID" sz="3200" dirty="0"/>
                <a:t> atom </a:t>
              </a:r>
              <a:r>
                <a:rPr lang="en-ID" sz="3200" dirty="0" err="1"/>
                <a:t>tidak</a:t>
              </a:r>
              <a:r>
                <a:rPr lang="en-ID" sz="3200" dirty="0"/>
                <a:t> </a:t>
              </a:r>
              <a:r>
                <a:rPr lang="en-ID" sz="3200" dirty="0" err="1"/>
                <a:t>seimbang</a:t>
              </a:r>
              <a:r>
                <a:rPr lang="en-ID" sz="3200" dirty="0"/>
                <a:t>: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ID" sz="3200" dirty="0"/>
                <a:t>Kiri: Mg = 1, O = 2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ID" sz="3200" dirty="0" err="1"/>
                <a:t>Kanan</a:t>
              </a:r>
              <a:r>
                <a:rPr lang="en-ID" sz="3200" dirty="0"/>
                <a:t>: Mg = 1, O = 1</a:t>
              </a:r>
            </a:p>
            <a:p>
              <a:pPr algn="just">
                <a:lnSpc>
                  <a:spcPts val="4200"/>
                </a:lnSpc>
                <a:spcBef>
                  <a:spcPct val="0"/>
                </a:spcBef>
              </a:pPr>
              <a:endParaRPr lang="en-US" sz="3000" dirty="0">
                <a:solidFill>
                  <a:srgbClr val="303030"/>
                </a:solidFill>
                <a:latin typeface="Bree Serif"/>
              </a:endParaRP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206679" y="1093105"/>
            <a:ext cx="8467463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fi-FI" sz="5300" spc="106" dirty="0">
                <a:solidFill>
                  <a:srgbClr val="303030"/>
                </a:solidFill>
                <a:latin typeface="Funtastic"/>
              </a:rPr>
              <a:t>Contoh Persamaan Kimia Tidak Seimbang:</a:t>
            </a:r>
            <a:endParaRPr lang="en-US" sz="5300" spc="106" dirty="0">
              <a:solidFill>
                <a:srgbClr val="303030"/>
              </a:solidFill>
              <a:latin typeface="Funtastic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12351706" y="1045270"/>
            <a:ext cx="4869494" cy="1516396"/>
            <a:chOff x="0" y="0"/>
            <a:chExt cx="6492659" cy="2021861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6492659" cy="2021861"/>
              <a:chOff x="0" y="0"/>
              <a:chExt cx="1282501" cy="39938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282501" cy="399380"/>
              </a:xfrm>
              <a:custGeom>
                <a:avLst/>
                <a:gdLst/>
                <a:ahLst/>
                <a:cxnLst/>
                <a:rect l="l" t="t" r="r" b="b"/>
                <a:pathLst>
                  <a:path w="1282501" h="399380">
                    <a:moveTo>
                      <a:pt x="0" y="0"/>
                    </a:moveTo>
                    <a:lnTo>
                      <a:pt x="1282501" y="0"/>
                    </a:lnTo>
                    <a:lnTo>
                      <a:pt x="1282501" y="399380"/>
                    </a:lnTo>
                    <a:lnTo>
                      <a:pt x="0" y="399380"/>
                    </a:lnTo>
                    <a:close/>
                  </a:path>
                </a:pathLst>
              </a:custGeom>
              <a:solidFill>
                <a:srgbClr val="FACD71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1282501" cy="4470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710841" y="537443"/>
              <a:ext cx="5166966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00"/>
                </a:lnSpc>
              </a:pPr>
              <a:r>
                <a:rPr lang="en-US" sz="4700" spc="94" dirty="0" err="1">
                  <a:solidFill>
                    <a:srgbClr val="303030"/>
                  </a:solidFill>
                  <a:latin typeface="Funtastic"/>
                </a:rPr>
                <a:t>Contoh</a:t>
              </a:r>
              <a:r>
                <a:rPr lang="en-US" sz="4700" spc="94" dirty="0">
                  <a:solidFill>
                    <a:srgbClr val="303030"/>
                  </a:solidFill>
                  <a:latin typeface="Funtastic"/>
                </a:rPr>
                <a:t> 1: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4203171" y="7697395"/>
            <a:ext cx="9290734" cy="2000831"/>
            <a:chOff x="0" y="-241101"/>
            <a:chExt cx="12387646" cy="2667774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-241101"/>
              <a:ext cx="12387646" cy="2667774"/>
              <a:chOff x="0" y="-47625"/>
              <a:chExt cx="2446942" cy="526968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155634" y="-16933"/>
                <a:ext cx="2291308" cy="479343"/>
              </a:xfrm>
              <a:custGeom>
                <a:avLst/>
                <a:gdLst/>
                <a:ahLst/>
                <a:cxnLst/>
                <a:rect l="l" t="t" r="r" b="b"/>
                <a:pathLst>
                  <a:path w="2291308" h="479343">
                    <a:moveTo>
                      <a:pt x="0" y="0"/>
                    </a:moveTo>
                    <a:lnTo>
                      <a:pt x="2291308" y="0"/>
                    </a:lnTo>
                    <a:lnTo>
                      <a:pt x="2291308" y="479343"/>
                    </a:lnTo>
                    <a:lnTo>
                      <a:pt x="0" y="479343"/>
                    </a:lnTo>
                    <a:close/>
                  </a:path>
                </a:pathLst>
              </a:custGeom>
              <a:solidFill>
                <a:srgbClr val="D8E8D8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2291308" cy="526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1686724" y="309783"/>
              <a:ext cx="9676247" cy="1382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  <a:spcBef>
                  <a:spcPct val="0"/>
                </a:spcBef>
              </a:pPr>
              <a:r>
                <a:rPr lang="nn-NO" sz="3000" dirty="0">
                  <a:solidFill>
                    <a:srgbClr val="303030"/>
                  </a:solidFill>
                  <a:latin typeface="Bree Serif"/>
                </a:rPr>
                <a:t>Persamaan Seimbang:</a:t>
              </a:r>
            </a:p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nn-NO" sz="3000" dirty="0">
                  <a:solidFill>
                    <a:srgbClr val="303030"/>
                  </a:solidFill>
                  <a:latin typeface="Bree Serif"/>
                </a:rPr>
                <a:t>2Mg + O</a:t>
              </a:r>
              <a:r>
                <a:rPr lang="nn-NO" sz="2400" dirty="0">
                  <a:solidFill>
                    <a:srgbClr val="303030"/>
                  </a:solidFill>
                  <a:latin typeface="Bree Serif"/>
                </a:rPr>
                <a:t>2</a:t>
              </a:r>
              <a:r>
                <a:rPr lang="nn-NO" sz="3000" dirty="0">
                  <a:solidFill>
                    <a:srgbClr val="303030"/>
                  </a:solidFill>
                  <a:latin typeface="Bree Serif"/>
                </a:rPr>
                <a:t> → 2MgO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594CE0F-EE5C-4256-BD84-7878C28AF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083" y="4192315"/>
            <a:ext cx="2638425" cy="1733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5850" y="2916571"/>
            <a:ext cx="16173450" cy="6269838"/>
            <a:chOff x="0" y="0"/>
            <a:chExt cx="4259674" cy="19344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59674" cy="1934434"/>
            </a:xfrm>
            <a:custGeom>
              <a:avLst/>
              <a:gdLst/>
              <a:ahLst/>
              <a:cxnLst/>
              <a:rect l="l" t="t" r="r" b="b"/>
              <a:pathLst>
                <a:path w="4259674" h="1934434">
                  <a:moveTo>
                    <a:pt x="0" y="0"/>
                  </a:moveTo>
                  <a:lnTo>
                    <a:pt x="4259674" y="0"/>
                  </a:lnTo>
                  <a:lnTo>
                    <a:pt x="4259674" y="1934434"/>
                  </a:lnTo>
                  <a:lnTo>
                    <a:pt x="0" y="1934434"/>
                  </a:lnTo>
                  <a:close/>
                </a:path>
              </a:pathLst>
            </a:custGeom>
            <a:solidFill>
              <a:srgbClr val="B8E1E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59674" cy="1982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975252" y="1400175"/>
            <a:ext cx="3284048" cy="1487821"/>
            <a:chOff x="0" y="0"/>
            <a:chExt cx="864935" cy="3918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4935" cy="391854"/>
            </a:xfrm>
            <a:custGeom>
              <a:avLst/>
              <a:gdLst/>
              <a:ahLst/>
              <a:cxnLst/>
              <a:rect l="l" t="t" r="r" b="b"/>
              <a:pathLst>
                <a:path w="864935" h="391854">
                  <a:moveTo>
                    <a:pt x="0" y="0"/>
                  </a:moveTo>
                  <a:lnTo>
                    <a:pt x="864935" y="0"/>
                  </a:lnTo>
                  <a:lnTo>
                    <a:pt x="864935" y="391854"/>
                  </a:lnTo>
                  <a:lnTo>
                    <a:pt x="0" y="391854"/>
                  </a:lnTo>
                  <a:close/>
                </a:path>
              </a:pathLst>
            </a:custGeom>
            <a:solidFill>
              <a:srgbClr val="FACD71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64935" cy="439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350848" y="1381125"/>
            <a:ext cx="9624404" cy="1506871"/>
            <a:chOff x="0" y="0"/>
            <a:chExt cx="2534822" cy="3968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34822" cy="396871"/>
            </a:xfrm>
            <a:custGeom>
              <a:avLst/>
              <a:gdLst/>
              <a:ahLst/>
              <a:cxnLst/>
              <a:rect l="l" t="t" r="r" b="b"/>
              <a:pathLst>
                <a:path w="2534822" h="396871">
                  <a:moveTo>
                    <a:pt x="0" y="0"/>
                  </a:moveTo>
                  <a:lnTo>
                    <a:pt x="2534822" y="0"/>
                  </a:lnTo>
                  <a:lnTo>
                    <a:pt x="2534822" y="396871"/>
                  </a:lnTo>
                  <a:lnTo>
                    <a:pt x="0" y="396871"/>
                  </a:lnTo>
                  <a:close/>
                </a:path>
              </a:pathLst>
            </a:custGeom>
            <a:solidFill>
              <a:srgbClr val="AFDFE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534822" cy="444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350848" y="1810401"/>
            <a:ext cx="9624404" cy="810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5300" spc="106">
                <a:solidFill>
                  <a:srgbClr val="303030"/>
                </a:solidFill>
                <a:latin typeface="Funtastic"/>
              </a:rPr>
              <a:t>KESIMPULAN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66800" y="1409700"/>
            <a:ext cx="3284048" cy="1487821"/>
            <a:chOff x="0" y="0"/>
            <a:chExt cx="864935" cy="39185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64935" cy="391854"/>
            </a:xfrm>
            <a:custGeom>
              <a:avLst/>
              <a:gdLst/>
              <a:ahLst/>
              <a:cxnLst/>
              <a:rect l="l" t="t" r="r" b="b"/>
              <a:pathLst>
                <a:path w="864935" h="391854">
                  <a:moveTo>
                    <a:pt x="0" y="0"/>
                  </a:moveTo>
                  <a:lnTo>
                    <a:pt x="864935" y="0"/>
                  </a:lnTo>
                  <a:lnTo>
                    <a:pt x="864935" y="391854"/>
                  </a:lnTo>
                  <a:lnTo>
                    <a:pt x="0" y="391854"/>
                  </a:lnTo>
                  <a:close/>
                </a:path>
              </a:pathLst>
            </a:custGeom>
            <a:solidFill>
              <a:srgbClr val="FACD71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64935" cy="439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953402" y="3247414"/>
            <a:ext cx="14470802" cy="496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lnSpc>
                <a:spcPts val="4339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Simbol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unsur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dan formula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kimia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membantu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mengenal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pasti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jenis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dan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bilangan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atom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dalam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sesuatu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bahan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.</a:t>
            </a:r>
          </a:p>
          <a:p>
            <a:pPr marL="457200" indent="-457200" algn="just">
              <a:lnSpc>
                <a:spcPts val="4339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303030"/>
              </a:solidFill>
              <a:latin typeface="Bree Serif"/>
            </a:endParaRPr>
          </a:p>
          <a:p>
            <a:pPr marL="457200" indent="-457200" algn="just">
              <a:lnSpc>
                <a:spcPts val="4339"/>
              </a:lnSpc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rgbClr val="303030"/>
                </a:solidFill>
                <a:latin typeface="Bree Serif"/>
              </a:rPr>
              <a:t>Persamaan kimia memberikan gambaran ringkas dan tepat tentang tindak balas kimia.</a:t>
            </a:r>
          </a:p>
          <a:p>
            <a:pPr marL="457200" indent="-457200" algn="just">
              <a:lnSpc>
                <a:spcPts val="4339"/>
              </a:lnSpc>
              <a:buFont typeface="Arial" panose="020B0604020202020204" pitchFamily="34" charset="0"/>
              <a:buChar char="•"/>
            </a:pPr>
            <a:endParaRPr lang="sv-SE" sz="3600" dirty="0">
              <a:solidFill>
                <a:srgbClr val="303030"/>
              </a:solidFill>
              <a:latin typeface="Bree Serif"/>
            </a:endParaRPr>
          </a:p>
          <a:p>
            <a:pPr marL="457200" indent="-457200" algn="just">
              <a:lnSpc>
                <a:spcPts val="4339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Persamaan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kimia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mesti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seimbang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untuk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mematuhi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hukum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keabadian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jisim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,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iaitu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jumlah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jisim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reaktan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adalah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sama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dengan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jumlah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jisim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 </a:t>
            </a:r>
            <a:r>
              <a:rPr lang="en-US" sz="3600" dirty="0" err="1">
                <a:solidFill>
                  <a:srgbClr val="303030"/>
                </a:solidFill>
                <a:latin typeface="Bree Serif"/>
              </a:rPr>
              <a:t>produk</a:t>
            </a:r>
            <a:r>
              <a:rPr lang="en-US" sz="3600" dirty="0">
                <a:solidFill>
                  <a:srgbClr val="303030"/>
                </a:solidFill>
                <a:latin typeface="Bree Serif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434</Words>
  <Application>Microsoft Office PowerPoint</Application>
  <PresentationFormat>Custom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Bree Serif</vt:lpstr>
      <vt:lpstr>Calibri</vt:lpstr>
      <vt:lpstr>Funtastic</vt:lpstr>
      <vt:lpstr>Nunito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Microteaching_Yuli Rahmayani Hsb_4212131011</dc:title>
  <cp:lastModifiedBy>Dinda Natalisa</cp:lastModifiedBy>
  <cp:revision>10</cp:revision>
  <dcterms:created xsi:type="dcterms:W3CDTF">2006-08-16T00:00:00Z</dcterms:created>
  <dcterms:modified xsi:type="dcterms:W3CDTF">2025-07-16T07:38:59Z</dcterms:modified>
  <dc:identifier>DAGEVgwegpw</dc:identifier>
</cp:coreProperties>
</file>