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2" r:id="rId6"/>
    <p:sldId id="270" r:id="rId7"/>
    <p:sldId id="272" r:id="rId8"/>
    <p:sldId id="273" r:id="rId9"/>
    <p:sldId id="269" r:id="rId10"/>
    <p:sldId id="274" r:id="rId11"/>
  </p:sldIdLst>
  <p:sldSz cx="18288000" cy="10287000"/>
  <p:notesSz cx="6858000" cy="9144000"/>
  <p:embeddedFontLst>
    <p:embeddedFont>
      <p:font typeface="Abstracted Dream" panose="020B060402020202020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" panose="020B0806030504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66744" y="-292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3383" y="-558187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1356" y="0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67831" y="9258300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4962" y="8792746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32766" y="7922409"/>
            <a:ext cx="9658715" cy="1966866"/>
          </a:xfrm>
          <a:custGeom>
            <a:avLst/>
            <a:gdLst/>
            <a:ahLst/>
            <a:cxnLst/>
            <a:rect l="l" t="t" r="r" b="b"/>
            <a:pathLst>
              <a:path w="9658715" h="1966866">
                <a:moveTo>
                  <a:pt x="0" y="0"/>
                </a:moveTo>
                <a:lnTo>
                  <a:pt x="9658715" y="0"/>
                </a:lnTo>
                <a:lnTo>
                  <a:pt x="9658715" y="1966866"/>
                </a:lnTo>
                <a:lnTo>
                  <a:pt x="0" y="196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72375" y="2927004"/>
            <a:ext cx="8543251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87"/>
              </a:lnSpc>
            </a:pPr>
            <a:r>
              <a:rPr lang="en-US" sz="18033" dirty="0" err="1">
                <a:solidFill>
                  <a:srgbClr val="316981"/>
                </a:solidFill>
                <a:latin typeface="Abstracted Dream"/>
              </a:rPr>
              <a:t>Pengiraan</a:t>
            </a:r>
            <a:r>
              <a:rPr lang="en-US" sz="18033" dirty="0">
                <a:solidFill>
                  <a:srgbClr val="316981"/>
                </a:solidFill>
                <a:latin typeface="Abstracted Dream"/>
              </a:rPr>
              <a:t> Kimia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318919" y="8793038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07875" y="4913097"/>
            <a:ext cx="1881854" cy="4114800"/>
          </a:xfrm>
          <a:custGeom>
            <a:avLst/>
            <a:gdLst/>
            <a:ahLst/>
            <a:cxnLst/>
            <a:rect l="l" t="t" r="r" b="b"/>
            <a:pathLst>
              <a:path w="1881854" h="4114800">
                <a:moveTo>
                  <a:pt x="0" y="0"/>
                </a:moveTo>
                <a:lnTo>
                  <a:pt x="1881854" y="0"/>
                </a:lnTo>
                <a:lnTo>
                  <a:pt x="18818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67831" y="5143500"/>
            <a:ext cx="1935507" cy="4114800"/>
          </a:xfrm>
          <a:custGeom>
            <a:avLst/>
            <a:gdLst/>
            <a:ahLst/>
            <a:cxnLst/>
            <a:rect l="l" t="t" r="r" b="b"/>
            <a:pathLst>
              <a:path w="1935507" h="4114800">
                <a:moveTo>
                  <a:pt x="0" y="0"/>
                </a:moveTo>
                <a:lnTo>
                  <a:pt x="1935507" y="0"/>
                </a:lnTo>
                <a:lnTo>
                  <a:pt x="19355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96533" y="8623714"/>
            <a:ext cx="800549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999" dirty="0">
                <a:solidFill>
                  <a:srgbClr val="FFFFFF"/>
                </a:solidFill>
                <a:latin typeface="Abstracted Dream"/>
              </a:rPr>
              <a:t>By : Dinda Natalisa Br </a:t>
            </a:r>
            <a:r>
              <a:rPr lang="en-US" sz="3999" dirty="0" err="1">
                <a:solidFill>
                  <a:srgbClr val="FFFFFF"/>
                </a:solidFill>
                <a:latin typeface="Abstracted Dream"/>
              </a:rPr>
              <a:t>Gurusinga</a:t>
            </a:r>
            <a:endParaRPr lang="en-US" sz="3999" dirty="0">
              <a:solidFill>
                <a:srgbClr val="FFFFFF"/>
              </a:solidFill>
              <a:latin typeface="Abstracted Drea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66744" y="-292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3383" y="-558187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1356" y="0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67831" y="9258300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4962" y="8792746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32766" y="7922409"/>
            <a:ext cx="9658715" cy="1966866"/>
          </a:xfrm>
          <a:custGeom>
            <a:avLst/>
            <a:gdLst/>
            <a:ahLst/>
            <a:cxnLst/>
            <a:rect l="l" t="t" r="r" b="b"/>
            <a:pathLst>
              <a:path w="9658715" h="1966866">
                <a:moveTo>
                  <a:pt x="0" y="0"/>
                </a:moveTo>
                <a:lnTo>
                  <a:pt x="9658715" y="0"/>
                </a:lnTo>
                <a:lnTo>
                  <a:pt x="9658715" y="1966866"/>
                </a:lnTo>
                <a:lnTo>
                  <a:pt x="0" y="1966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72375" y="2927004"/>
            <a:ext cx="8543251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87"/>
              </a:lnSpc>
            </a:pPr>
            <a:r>
              <a:rPr lang="en-US" sz="18033" dirty="0" err="1">
                <a:solidFill>
                  <a:srgbClr val="316981"/>
                </a:solidFill>
                <a:latin typeface="Abstracted Dream"/>
              </a:rPr>
              <a:t>Terima</a:t>
            </a:r>
            <a:endParaRPr lang="en-US" sz="18033" dirty="0">
              <a:solidFill>
                <a:srgbClr val="316981"/>
              </a:solidFill>
              <a:latin typeface="Abstracted Dream"/>
            </a:endParaRPr>
          </a:p>
          <a:p>
            <a:pPr algn="ctr">
              <a:lnSpc>
                <a:spcPts val="14787"/>
              </a:lnSpc>
            </a:pPr>
            <a:r>
              <a:rPr lang="en-US" sz="18033" dirty="0">
                <a:solidFill>
                  <a:srgbClr val="316981"/>
                </a:solidFill>
                <a:latin typeface="Abstracted Dream"/>
              </a:rPr>
              <a:t>Kasih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318919" y="8793038"/>
            <a:ext cx="8793038" cy="8793038"/>
          </a:xfrm>
          <a:custGeom>
            <a:avLst/>
            <a:gdLst/>
            <a:ahLst/>
            <a:cxnLst/>
            <a:rect l="l" t="t" r="r" b="b"/>
            <a:pathLst>
              <a:path w="8793038" h="8793038">
                <a:moveTo>
                  <a:pt x="0" y="0"/>
                </a:moveTo>
                <a:lnTo>
                  <a:pt x="8793038" y="0"/>
                </a:lnTo>
                <a:lnTo>
                  <a:pt x="8793038" y="8793038"/>
                </a:lnTo>
                <a:lnTo>
                  <a:pt x="0" y="879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76" t="-50477" r="-65234" b="-2083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07875" y="4913097"/>
            <a:ext cx="1881854" cy="4114800"/>
          </a:xfrm>
          <a:custGeom>
            <a:avLst/>
            <a:gdLst/>
            <a:ahLst/>
            <a:cxnLst/>
            <a:rect l="l" t="t" r="r" b="b"/>
            <a:pathLst>
              <a:path w="1881854" h="4114800">
                <a:moveTo>
                  <a:pt x="0" y="0"/>
                </a:moveTo>
                <a:lnTo>
                  <a:pt x="1881854" y="0"/>
                </a:lnTo>
                <a:lnTo>
                  <a:pt x="18818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67831" y="5143500"/>
            <a:ext cx="1935507" cy="4114800"/>
          </a:xfrm>
          <a:custGeom>
            <a:avLst/>
            <a:gdLst/>
            <a:ahLst/>
            <a:cxnLst/>
            <a:rect l="l" t="t" r="r" b="b"/>
            <a:pathLst>
              <a:path w="1935507" h="4114800">
                <a:moveTo>
                  <a:pt x="0" y="0"/>
                </a:moveTo>
                <a:lnTo>
                  <a:pt x="1935507" y="0"/>
                </a:lnTo>
                <a:lnTo>
                  <a:pt x="19355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96533" y="8623714"/>
            <a:ext cx="800549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999" dirty="0">
                <a:solidFill>
                  <a:srgbClr val="FFFFFF"/>
                </a:solidFill>
                <a:latin typeface="Abstracted Dream"/>
              </a:rPr>
              <a:t>By : Dinda Natalisa Br </a:t>
            </a:r>
            <a:r>
              <a:rPr lang="en-US" sz="3999" dirty="0" err="1">
                <a:solidFill>
                  <a:srgbClr val="FFFFFF"/>
                </a:solidFill>
                <a:latin typeface="Abstracted Dream"/>
              </a:rPr>
              <a:t>Gurusinga</a:t>
            </a:r>
            <a:endParaRPr lang="en-US" sz="3999" dirty="0">
              <a:solidFill>
                <a:srgbClr val="FFFFFF"/>
              </a:solidFill>
              <a:latin typeface="Abstracted Dream"/>
            </a:endParaRPr>
          </a:p>
        </p:txBody>
      </p:sp>
    </p:spTree>
    <p:extLst>
      <p:ext uri="{BB962C8B-B14F-4D97-AF65-F5344CB8AC3E}">
        <p14:creationId xmlns:p14="http://schemas.microsoft.com/office/powerpoint/2010/main" val="1005476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3306253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3306253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3443" y="-428625"/>
            <a:ext cx="7315200" cy="3306253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87371" y="3310079"/>
            <a:ext cx="8140074" cy="1588681"/>
            <a:chOff x="0" y="0"/>
            <a:chExt cx="2488490" cy="5708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88491" cy="570895"/>
            </a:xfrm>
            <a:custGeom>
              <a:avLst/>
              <a:gdLst/>
              <a:ahLst/>
              <a:cxnLst/>
              <a:rect l="l" t="t" r="r" b="b"/>
              <a:pathLst>
                <a:path w="2488491" h="570895">
                  <a:moveTo>
                    <a:pt x="48505" y="0"/>
                  </a:moveTo>
                  <a:lnTo>
                    <a:pt x="2439985" y="0"/>
                  </a:lnTo>
                  <a:cubicBezTo>
                    <a:pt x="2466774" y="0"/>
                    <a:pt x="2488491" y="21717"/>
                    <a:pt x="2488491" y="48505"/>
                  </a:cubicBezTo>
                  <a:lnTo>
                    <a:pt x="2488491" y="522389"/>
                  </a:lnTo>
                  <a:cubicBezTo>
                    <a:pt x="2488491" y="535254"/>
                    <a:pt x="2483380" y="547591"/>
                    <a:pt x="2474284" y="556688"/>
                  </a:cubicBezTo>
                  <a:cubicBezTo>
                    <a:pt x="2465187" y="565784"/>
                    <a:pt x="2452850" y="570895"/>
                    <a:pt x="2439985" y="570895"/>
                  </a:cubicBezTo>
                  <a:lnTo>
                    <a:pt x="48505" y="570895"/>
                  </a:lnTo>
                  <a:cubicBezTo>
                    <a:pt x="35641" y="570895"/>
                    <a:pt x="23303" y="565784"/>
                    <a:pt x="14207" y="556688"/>
                  </a:cubicBezTo>
                  <a:cubicBezTo>
                    <a:pt x="5110" y="547591"/>
                    <a:pt x="0" y="535254"/>
                    <a:pt x="0" y="522389"/>
                  </a:cubicBezTo>
                  <a:lnTo>
                    <a:pt x="0" y="48505"/>
                  </a:lnTo>
                  <a:cubicBezTo>
                    <a:pt x="0" y="35641"/>
                    <a:pt x="5110" y="23303"/>
                    <a:pt x="14207" y="14207"/>
                  </a:cubicBezTo>
                  <a:cubicBezTo>
                    <a:pt x="23303" y="5110"/>
                    <a:pt x="35641" y="0"/>
                    <a:pt x="48505" y="0"/>
                  </a:cubicBez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88490" cy="608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61098" y="3406875"/>
            <a:ext cx="8140074" cy="1489290"/>
            <a:chOff x="0" y="0"/>
            <a:chExt cx="2488490" cy="5708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88491" cy="570895"/>
            </a:xfrm>
            <a:custGeom>
              <a:avLst/>
              <a:gdLst/>
              <a:ahLst/>
              <a:cxnLst/>
              <a:rect l="l" t="t" r="r" b="b"/>
              <a:pathLst>
                <a:path w="2488491" h="570895">
                  <a:moveTo>
                    <a:pt x="48505" y="0"/>
                  </a:moveTo>
                  <a:lnTo>
                    <a:pt x="2439985" y="0"/>
                  </a:lnTo>
                  <a:cubicBezTo>
                    <a:pt x="2466774" y="0"/>
                    <a:pt x="2488491" y="21717"/>
                    <a:pt x="2488491" y="48505"/>
                  </a:cubicBezTo>
                  <a:lnTo>
                    <a:pt x="2488491" y="522389"/>
                  </a:lnTo>
                  <a:cubicBezTo>
                    <a:pt x="2488491" y="535254"/>
                    <a:pt x="2483380" y="547591"/>
                    <a:pt x="2474284" y="556688"/>
                  </a:cubicBezTo>
                  <a:cubicBezTo>
                    <a:pt x="2465187" y="565784"/>
                    <a:pt x="2452850" y="570895"/>
                    <a:pt x="2439985" y="570895"/>
                  </a:cubicBezTo>
                  <a:lnTo>
                    <a:pt x="48505" y="570895"/>
                  </a:lnTo>
                  <a:cubicBezTo>
                    <a:pt x="35641" y="570895"/>
                    <a:pt x="23303" y="565784"/>
                    <a:pt x="14207" y="556688"/>
                  </a:cubicBezTo>
                  <a:cubicBezTo>
                    <a:pt x="5110" y="547591"/>
                    <a:pt x="0" y="535254"/>
                    <a:pt x="0" y="522389"/>
                  </a:cubicBezTo>
                  <a:lnTo>
                    <a:pt x="0" y="48505"/>
                  </a:lnTo>
                  <a:cubicBezTo>
                    <a:pt x="0" y="35641"/>
                    <a:pt x="5110" y="23303"/>
                    <a:pt x="14207" y="14207"/>
                  </a:cubicBezTo>
                  <a:cubicBezTo>
                    <a:pt x="23303" y="5110"/>
                    <a:pt x="35641" y="0"/>
                    <a:pt x="48505" y="0"/>
                  </a:cubicBez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88490" cy="608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6728" y="5755561"/>
            <a:ext cx="8140074" cy="1867448"/>
            <a:chOff x="0" y="0"/>
            <a:chExt cx="2488490" cy="5708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88491" cy="570895"/>
            </a:xfrm>
            <a:custGeom>
              <a:avLst/>
              <a:gdLst/>
              <a:ahLst/>
              <a:cxnLst/>
              <a:rect l="l" t="t" r="r" b="b"/>
              <a:pathLst>
                <a:path w="2488491" h="570895">
                  <a:moveTo>
                    <a:pt x="48505" y="0"/>
                  </a:moveTo>
                  <a:lnTo>
                    <a:pt x="2439985" y="0"/>
                  </a:lnTo>
                  <a:cubicBezTo>
                    <a:pt x="2466774" y="0"/>
                    <a:pt x="2488491" y="21717"/>
                    <a:pt x="2488491" y="48505"/>
                  </a:cubicBezTo>
                  <a:lnTo>
                    <a:pt x="2488491" y="522389"/>
                  </a:lnTo>
                  <a:cubicBezTo>
                    <a:pt x="2488491" y="535254"/>
                    <a:pt x="2483380" y="547591"/>
                    <a:pt x="2474284" y="556688"/>
                  </a:cubicBezTo>
                  <a:cubicBezTo>
                    <a:pt x="2465187" y="565784"/>
                    <a:pt x="2452850" y="570895"/>
                    <a:pt x="2439985" y="570895"/>
                  </a:cubicBezTo>
                  <a:lnTo>
                    <a:pt x="48505" y="570895"/>
                  </a:lnTo>
                  <a:cubicBezTo>
                    <a:pt x="35641" y="570895"/>
                    <a:pt x="23303" y="565784"/>
                    <a:pt x="14207" y="556688"/>
                  </a:cubicBezTo>
                  <a:cubicBezTo>
                    <a:pt x="5110" y="547591"/>
                    <a:pt x="0" y="535254"/>
                    <a:pt x="0" y="522389"/>
                  </a:cubicBezTo>
                  <a:lnTo>
                    <a:pt x="0" y="48505"/>
                  </a:lnTo>
                  <a:cubicBezTo>
                    <a:pt x="0" y="35641"/>
                    <a:pt x="5110" y="23303"/>
                    <a:pt x="14207" y="14207"/>
                  </a:cubicBezTo>
                  <a:cubicBezTo>
                    <a:pt x="23303" y="5110"/>
                    <a:pt x="35641" y="0"/>
                    <a:pt x="48505" y="0"/>
                  </a:cubicBez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88490" cy="608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61098" y="5773037"/>
            <a:ext cx="8140074" cy="1867448"/>
            <a:chOff x="0" y="0"/>
            <a:chExt cx="2488490" cy="5708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8491" cy="570895"/>
            </a:xfrm>
            <a:custGeom>
              <a:avLst/>
              <a:gdLst/>
              <a:ahLst/>
              <a:cxnLst/>
              <a:rect l="l" t="t" r="r" b="b"/>
              <a:pathLst>
                <a:path w="2488491" h="570895">
                  <a:moveTo>
                    <a:pt x="48505" y="0"/>
                  </a:moveTo>
                  <a:lnTo>
                    <a:pt x="2439985" y="0"/>
                  </a:lnTo>
                  <a:cubicBezTo>
                    <a:pt x="2466774" y="0"/>
                    <a:pt x="2488491" y="21717"/>
                    <a:pt x="2488491" y="48505"/>
                  </a:cubicBezTo>
                  <a:lnTo>
                    <a:pt x="2488491" y="522389"/>
                  </a:lnTo>
                  <a:cubicBezTo>
                    <a:pt x="2488491" y="535254"/>
                    <a:pt x="2483380" y="547591"/>
                    <a:pt x="2474284" y="556688"/>
                  </a:cubicBezTo>
                  <a:cubicBezTo>
                    <a:pt x="2465187" y="565784"/>
                    <a:pt x="2452850" y="570895"/>
                    <a:pt x="2439985" y="570895"/>
                  </a:cubicBezTo>
                  <a:lnTo>
                    <a:pt x="48505" y="570895"/>
                  </a:lnTo>
                  <a:cubicBezTo>
                    <a:pt x="35641" y="570895"/>
                    <a:pt x="23303" y="565784"/>
                    <a:pt x="14207" y="556688"/>
                  </a:cubicBezTo>
                  <a:cubicBezTo>
                    <a:pt x="5110" y="547591"/>
                    <a:pt x="0" y="535254"/>
                    <a:pt x="0" y="522389"/>
                  </a:cubicBezTo>
                  <a:lnTo>
                    <a:pt x="0" y="48505"/>
                  </a:lnTo>
                  <a:cubicBezTo>
                    <a:pt x="0" y="35641"/>
                    <a:pt x="5110" y="23303"/>
                    <a:pt x="14207" y="14207"/>
                  </a:cubicBezTo>
                  <a:cubicBezTo>
                    <a:pt x="23303" y="5110"/>
                    <a:pt x="35641" y="0"/>
                    <a:pt x="48505" y="0"/>
                  </a:cubicBez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488490" cy="608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384799" y="1669501"/>
            <a:ext cx="713721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2"/>
              </a:lnSpc>
            </a:pPr>
            <a:r>
              <a:rPr lang="en-US" sz="5245" dirty="0">
                <a:solidFill>
                  <a:srgbClr val="316981"/>
                </a:solidFill>
                <a:latin typeface="Abstracted Dream"/>
              </a:rPr>
              <a:t>OBJEKTIF PEMBELAJARAN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8274" y="6275747"/>
            <a:ext cx="7614468" cy="91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664" dirty="0">
                <a:solidFill>
                  <a:srgbClr val="FFFFFF"/>
                </a:solidFill>
                <a:latin typeface="Open Sans Bold"/>
              </a:rPr>
              <a:t>3. </a:t>
            </a:r>
            <a:r>
              <a:rPr lang="en-US" sz="2664" dirty="0" err="1">
                <a:solidFill>
                  <a:srgbClr val="FFFFFF"/>
                </a:solidFill>
                <a:latin typeface="Open Sans Bold"/>
              </a:rPr>
              <a:t>Menjelaskan</a:t>
            </a:r>
            <a:r>
              <a:rPr lang="en-US" sz="2664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4" dirty="0" err="1">
                <a:solidFill>
                  <a:srgbClr val="FFFFFF"/>
                </a:solidFill>
                <a:latin typeface="Open Sans Bold"/>
              </a:rPr>
              <a:t>konsep</a:t>
            </a:r>
            <a:r>
              <a:rPr lang="en-US" sz="2664" dirty="0">
                <a:solidFill>
                  <a:srgbClr val="FFFFFF"/>
                </a:solidFill>
                <a:latin typeface="Open Sans Bold"/>
              </a:rPr>
              <a:t> mol dan </a:t>
            </a:r>
            <a:r>
              <a:rPr lang="en-US" sz="2664" dirty="0" err="1">
                <a:solidFill>
                  <a:srgbClr val="FFFFFF"/>
                </a:solidFill>
                <a:latin typeface="Open Sans Bold"/>
              </a:rPr>
              <a:t>nombor</a:t>
            </a:r>
            <a:r>
              <a:rPr lang="en-US" sz="2664" dirty="0">
                <a:solidFill>
                  <a:srgbClr val="FFFFFF"/>
                </a:solidFill>
                <a:latin typeface="Open Sans Bold"/>
              </a:rPr>
              <a:t> Avogadro.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0174" y="3675510"/>
            <a:ext cx="7614468" cy="86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464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Menyatakan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maksud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atom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relatif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dan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molekul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relatif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55258" y="6118511"/>
            <a:ext cx="7614468" cy="131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660" dirty="0">
                <a:solidFill>
                  <a:srgbClr val="FFFFFF"/>
                </a:solidFill>
                <a:latin typeface="Open Sans Bold"/>
              </a:rPr>
              <a:t>4.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Mengira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mol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berdasarkan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isipadu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gas, dan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kepekatan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60" dirty="0" err="1">
                <a:solidFill>
                  <a:srgbClr val="FFFFFF"/>
                </a:solidFill>
                <a:latin typeface="Open Sans Bold"/>
              </a:rPr>
              <a:t>larutan</a:t>
            </a:r>
            <a:r>
              <a:rPr lang="en-US" sz="2660" dirty="0">
                <a:solidFill>
                  <a:srgbClr val="FFFFFF"/>
                </a:solidFill>
                <a:latin typeface="Open Sans Bold"/>
              </a:rPr>
              <a:t>.</a:t>
            </a:r>
          </a:p>
          <a:p>
            <a:pPr algn="ctr">
              <a:lnSpc>
                <a:spcPts val="3450"/>
              </a:lnSpc>
            </a:pPr>
            <a:endParaRPr lang="en-US" sz="2464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755258" y="3678210"/>
            <a:ext cx="7614468" cy="91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664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pt-BR" sz="2664" dirty="0">
                <a:solidFill>
                  <a:srgbClr val="FFFFFF"/>
                </a:solidFill>
                <a:latin typeface="Open Sans Bold"/>
              </a:rPr>
              <a:t>Mengira jisim molekul relatif daripada formula kimia</a:t>
            </a:r>
            <a:endParaRPr lang="en-US" sz="2664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545EDBED-83FA-4BDC-A474-53B92B885C94}"/>
              </a:ext>
            </a:extLst>
          </p:cNvPr>
          <p:cNvGrpSpPr/>
          <p:nvPr/>
        </p:nvGrpSpPr>
        <p:grpSpPr>
          <a:xfrm>
            <a:off x="5073963" y="7986099"/>
            <a:ext cx="8140074" cy="1867448"/>
            <a:chOff x="0" y="0"/>
            <a:chExt cx="2488490" cy="570895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B4C1C87-7280-486F-994F-E78448C76F13}"/>
                </a:ext>
              </a:extLst>
            </p:cNvPr>
            <p:cNvSpPr/>
            <p:nvPr/>
          </p:nvSpPr>
          <p:spPr>
            <a:xfrm>
              <a:off x="0" y="0"/>
              <a:ext cx="2488491" cy="570895"/>
            </a:xfrm>
            <a:custGeom>
              <a:avLst/>
              <a:gdLst/>
              <a:ahLst/>
              <a:cxnLst/>
              <a:rect l="l" t="t" r="r" b="b"/>
              <a:pathLst>
                <a:path w="2488491" h="570895">
                  <a:moveTo>
                    <a:pt x="48505" y="0"/>
                  </a:moveTo>
                  <a:lnTo>
                    <a:pt x="2439985" y="0"/>
                  </a:lnTo>
                  <a:cubicBezTo>
                    <a:pt x="2466774" y="0"/>
                    <a:pt x="2488491" y="21717"/>
                    <a:pt x="2488491" y="48505"/>
                  </a:cubicBezTo>
                  <a:lnTo>
                    <a:pt x="2488491" y="522389"/>
                  </a:lnTo>
                  <a:cubicBezTo>
                    <a:pt x="2488491" y="535254"/>
                    <a:pt x="2483380" y="547591"/>
                    <a:pt x="2474284" y="556688"/>
                  </a:cubicBezTo>
                  <a:cubicBezTo>
                    <a:pt x="2465187" y="565784"/>
                    <a:pt x="2452850" y="570895"/>
                    <a:pt x="2439985" y="570895"/>
                  </a:cubicBezTo>
                  <a:lnTo>
                    <a:pt x="48505" y="570895"/>
                  </a:lnTo>
                  <a:cubicBezTo>
                    <a:pt x="35641" y="570895"/>
                    <a:pt x="23303" y="565784"/>
                    <a:pt x="14207" y="556688"/>
                  </a:cubicBezTo>
                  <a:cubicBezTo>
                    <a:pt x="5110" y="547591"/>
                    <a:pt x="0" y="535254"/>
                    <a:pt x="0" y="522389"/>
                  </a:cubicBezTo>
                  <a:lnTo>
                    <a:pt x="0" y="48505"/>
                  </a:lnTo>
                  <a:cubicBezTo>
                    <a:pt x="0" y="35641"/>
                    <a:pt x="5110" y="23303"/>
                    <a:pt x="14207" y="14207"/>
                  </a:cubicBezTo>
                  <a:cubicBezTo>
                    <a:pt x="23303" y="5110"/>
                    <a:pt x="35641" y="0"/>
                    <a:pt x="48505" y="0"/>
                  </a:cubicBez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F1555F85-63D9-463E-83FC-CC008D63BBA8}"/>
                </a:ext>
              </a:extLst>
            </p:cNvPr>
            <p:cNvSpPr txBox="1"/>
            <p:nvPr/>
          </p:nvSpPr>
          <p:spPr>
            <a:xfrm>
              <a:off x="0" y="-38100"/>
              <a:ext cx="2488490" cy="608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id="{E2197683-A5AA-41AF-9860-3AD58AE50925}"/>
              </a:ext>
            </a:extLst>
          </p:cNvPr>
          <p:cNvSpPr txBox="1"/>
          <p:nvPr/>
        </p:nvSpPr>
        <p:spPr>
          <a:xfrm>
            <a:off x="5336766" y="8436126"/>
            <a:ext cx="7614468" cy="131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660" dirty="0">
                <a:solidFill>
                  <a:srgbClr val="FFFFFF"/>
                </a:solidFill>
                <a:latin typeface="Open Sans Bold"/>
              </a:rPr>
              <a:t>5. </a:t>
            </a:r>
            <a:r>
              <a:rPr lang="fi-FI" sz="2660" dirty="0">
                <a:solidFill>
                  <a:srgbClr val="FFFFFF"/>
                </a:solidFill>
                <a:latin typeface="Open Sans Bold"/>
              </a:rPr>
              <a:t>Menyelesaikan masalah mudah melibatkan pengiraan kimia</a:t>
            </a:r>
          </a:p>
          <a:p>
            <a:pPr algn="ctr">
              <a:lnSpc>
                <a:spcPts val="3450"/>
              </a:lnSpc>
            </a:pPr>
            <a:endParaRPr lang="en-US" sz="2464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6666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75285" y="1413049"/>
            <a:ext cx="7156238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pt-BR" sz="4445" dirty="0">
                <a:solidFill>
                  <a:srgbClr val="316981"/>
                </a:solidFill>
                <a:latin typeface="Abstracted Dream"/>
              </a:rPr>
              <a:t>Jisim Atom Relatif (Ar) &amp; Jisim Molekul Relatif (Mr)</a:t>
            </a:r>
            <a:endParaRPr lang="en-US" sz="4445" dirty="0">
              <a:solidFill>
                <a:srgbClr val="316981"/>
              </a:solidFill>
              <a:latin typeface="Abstracted Dream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118397" y="3082369"/>
            <a:ext cx="12669455" cy="4082667"/>
          </a:xfrm>
          <a:custGeom>
            <a:avLst/>
            <a:gdLst/>
            <a:ahLst/>
            <a:cxnLst/>
            <a:rect l="l" t="t" r="r" b="b"/>
            <a:pathLst>
              <a:path w="12669455" h="3669609">
                <a:moveTo>
                  <a:pt x="0" y="0"/>
                </a:moveTo>
                <a:lnTo>
                  <a:pt x="12669455" y="0"/>
                </a:lnTo>
                <a:lnTo>
                  <a:pt x="12669455" y="3669609"/>
                </a:lnTo>
                <a:lnTo>
                  <a:pt x="0" y="3669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6" t="-83328" b="-9220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981450" y="3661060"/>
            <a:ext cx="10794131" cy="265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Atom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Relatif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Ar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):    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Open Sans Bold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Merupakan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purata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atom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satu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unsur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berbanding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dengan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1/12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karbon-12.    </a:t>
            </a: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Tiada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unit kerana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ia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adalah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perbandingan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076846" y="6902261"/>
            <a:ext cx="8134309" cy="2356039"/>
          </a:xfrm>
          <a:custGeom>
            <a:avLst/>
            <a:gdLst/>
            <a:ahLst/>
            <a:cxnLst/>
            <a:rect l="l" t="t" r="r" b="b"/>
            <a:pathLst>
              <a:path w="8134309" h="2356039">
                <a:moveTo>
                  <a:pt x="0" y="0"/>
                </a:moveTo>
                <a:lnTo>
                  <a:pt x="8134308" y="0"/>
                </a:lnTo>
                <a:lnTo>
                  <a:pt x="8134308" y="2356039"/>
                </a:lnTo>
                <a:lnTo>
                  <a:pt x="0" y="235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6" t="-83328" b="-9220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896846" y="7293454"/>
            <a:ext cx="4494309" cy="1580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Contoh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:    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Ar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bagi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karbon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(C) = 12    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Ar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bagi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oksigen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(O) = 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4756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0725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74443" y="1691977"/>
            <a:ext cx="715623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4445" dirty="0" err="1">
                <a:solidFill>
                  <a:srgbClr val="316981"/>
                </a:solidFill>
                <a:latin typeface="Abstracted Dream"/>
              </a:rPr>
              <a:t>Jisim</a:t>
            </a:r>
            <a:r>
              <a:rPr lang="en-US" sz="4445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4445" dirty="0" err="1">
                <a:solidFill>
                  <a:srgbClr val="316981"/>
                </a:solidFill>
                <a:latin typeface="Abstracted Dream"/>
              </a:rPr>
              <a:t>Molekul</a:t>
            </a:r>
            <a:r>
              <a:rPr lang="en-US" sz="4445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4445" dirty="0" err="1">
                <a:solidFill>
                  <a:srgbClr val="316981"/>
                </a:solidFill>
                <a:latin typeface="Abstracted Dream"/>
              </a:rPr>
              <a:t>Relatif</a:t>
            </a:r>
            <a:r>
              <a:rPr lang="en-US" sz="4445" dirty="0">
                <a:solidFill>
                  <a:srgbClr val="316981"/>
                </a:solidFill>
                <a:latin typeface="Abstracted Dream"/>
              </a:rPr>
              <a:t> (</a:t>
            </a:r>
            <a:r>
              <a:rPr lang="en-US" sz="4445" dirty="0" err="1">
                <a:solidFill>
                  <a:srgbClr val="316981"/>
                </a:solidFill>
                <a:latin typeface="Abstracted Dream"/>
              </a:rPr>
              <a:t>Mr</a:t>
            </a:r>
            <a:r>
              <a:rPr lang="en-US" sz="4445" dirty="0">
                <a:solidFill>
                  <a:srgbClr val="316981"/>
                </a:solidFill>
                <a:latin typeface="Abstracted Dream"/>
              </a:rPr>
              <a:t>):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5066" y="3616487"/>
            <a:ext cx="11496675" cy="320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ID" sz="3200" dirty="0" err="1"/>
              <a:t>Jumlah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atom </a:t>
            </a:r>
            <a:r>
              <a:rPr lang="en-ID" sz="3200" dirty="0" err="1"/>
              <a:t>relatif</a:t>
            </a:r>
            <a:r>
              <a:rPr lang="en-ID" sz="3200" dirty="0"/>
              <a:t> </a:t>
            </a:r>
            <a:r>
              <a:rPr lang="en-ID" sz="3200" dirty="0" err="1"/>
              <a:t>bagi</a:t>
            </a:r>
            <a:r>
              <a:rPr lang="en-ID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atom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satu</a:t>
            </a:r>
            <a:r>
              <a:rPr lang="en-ID" sz="3200" dirty="0"/>
              <a:t> </a:t>
            </a:r>
            <a:r>
              <a:rPr lang="en-ID" sz="3200" dirty="0" err="1"/>
              <a:t>molekul</a:t>
            </a:r>
            <a:r>
              <a:rPr lang="en-ID" sz="3200" dirty="0"/>
              <a:t> </a:t>
            </a:r>
            <a:r>
              <a:rPr lang="en-ID" sz="3200" dirty="0" err="1"/>
              <a:t>sebatian</a:t>
            </a:r>
            <a:r>
              <a:rPr lang="en-ID" sz="3200" dirty="0"/>
              <a:t>.</a:t>
            </a:r>
            <a:r>
              <a:rPr lang="pt-BR" sz="3200" dirty="0"/>
              <a:t> </a:t>
            </a:r>
          </a:p>
          <a:p>
            <a:pPr>
              <a:lnSpc>
                <a:spcPts val="4200"/>
              </a:lnSpc>
            </a:pPr>
            <a:endParaRPr lang="pt-BR" sz="3200" dirty="0"/>
          </a:p>
          <a:p>
            <a:pPr>
              <a:lnSpc>
                <a:spcPts val="4200"/>
              </a:lnSpc>
            </a:pPr>
            <a:r>
              <a:rPr lang="pt-BR" sz="3200" b="1" dirty="0"/>
              <a:t>Contoh:</a:t>
            </a:r>
          </a:p>
          <a:p>
            <a:pPr algn="ctr">
              <a:lnSpc>
                <a:spcPts val="4200"/>
              </a:lnSpc>
            </a:pPr>
            <a:r>
              <a:rPr lang="pt-BR" sz="3200" dirty="0"/>
              <a:t>Mr bagi H₂O = (2 × Ar H) + (1 × Ar O) = (2 × 1) + 16 = </a:t>
            </a:r>
            <a:r>
              <a:rPr lang="pt-BR" sz="3200" b="1" dirty="0"/>
              <a:t>18</a:t>
            </a:r>
          </a:p>
          <a:p>
            <a:pPr algn="ctr">
              <a:lnSpc>
                <a:spcPts val="4200"/>
              </a:lnSpc>
            </a:pPr>
            <a:r>
              <a:rPr lang="pt-BR" sz="3200" dirty="0"/>
              <a:t>Mr bagi CO₂ = (1 × Ar C) + (2 × Ar O) = 12 + (2 × 16) = </a:t>
            </a:r>
            <a:r>
              <a:rPr lang="pt-BR" sz="3200" b="1" dirty="0"/>
              <a:t>44</a:t>
            </a:r>
            <a:endParaRPr lang="en-US" sz="3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01649" y="6922294"/>
            <a:ext cx="15681392" cy="2735223"/>
            <a:chOff x="0" y="0"/>
            <a:chExt cx="4130079" cy="720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0079" cy="720388"/>
            </a:xfrm>
            <a:custGeom>
              <a:avLst/>
              <a:gdLst/>
              <a:ahLst/>
              <a:cxnLst/>
              <a:rect l="l" t="t" r="r" b="b"/>
              <a:pathLst>
                <a:path w="4130079" h="720388">
                  <a:moveTo>
                    <a:pt x="0" y="0"/>
                  </a:moveTo>
                  <a:lnTo>
                    <a:pt x="4130079" y="0"/>
                  </a:lnTo>
                  <a:lnTo>
                    <a:pt x="4130079" y="720388"/>
                  </a:lnTo>
                  <a:lnTo>
                    <a:pt x="0" y="720388"/>
                  </a:lnTo>
                  <a:close/>
                </a:path>
              </a:pathLst>
            </a:custGeom>
            <a:solidFill>
              <a:srgbClr val="31698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30079" cy="758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87794" y="2876581"/>
            <a:ext cx="14977223" cy="180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Mol:</a:t>
            </a:r>
          </a:p>
          <a:p>
            <a:pPr algn="just">
              <a:lnSpc>
                <a:spcPts val="3500"/>
              </a:lnSpc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pPr algn="just">
              <a:lnSpc>
                <a:spcPts val="35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   Satu mol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ialah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jumlah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zarah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(atom,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molekul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atau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ion) yang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mengandungi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6.022 × 10²³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zarah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.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39938A4-01AE-4752-AEDD-EBE61A63E501}"/>
              </a:ext>
            </a:extLst>
          </p:cNvPr>
          <p:cNvSpPr/>
          <p:nvPr/>
        </p:nvSpPr>
        <p:spPr>
          <a:xfrm>
            <a:off x="533400" y="477337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FD36F0F-15E1-4C91-B73F-6E193A487B82}"/>
              </a:ext>
            </a:extLst>
          </p:cNvPr>
          <p:cNvSpPr txBox="1"/>
          <p:nvPr/>
        </p:nvSpPr>
        <p:spPr>
          <a:xfrm>
            <a:off x="731716" y="911975"/>
            <a:ext cx="715623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US" sz="4445" dirty="0">
                <a:solidFill>
                  <a:srgbClr val="316981"/>
                </a:solidFill>
                <a:latin typeface="Abstracted Dream"/>
              </a:rPr>
              <a:t>Mol dan </a:t>
            </a:r>
            <a:r>
              <a:rPr lang="en-US" sz="4445" dirty="0" err="1">
                <a:solidFill>
                  <a:srgbClr val="316981"/>
                </a:solidFill>
                <a:latin typeface="Abstracted Dream"/>
              </a:rPr>
              <a:t>Nombor</a:t>
            </a:r>
            <a:r>
              <a:rPr lang="en-US" sz="4445" dirty="0">
                <a:solidFill>
                  <a:srgbClr val="316981"/>
                </a:solidFill>
                <a:latin typeface="Abstracted Dream"/>
              </a:rPr>
              <a:t> Avogadro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B23441F-D2FF-4F01-91FB-A1264A515602}"/>
              </a:ext>
            </a:extLst>
          </p:cNvPr>
          <p:cNvSpPr txBox="1"/>
          <p:nvPr/>
        </p:nvSpPr>
        <p:spPr>
          <a:xfrm>
            <a:off x="5684745" y="7392223"/>
            <a:ext cx="73152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Nombor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Avogadro:</a:t>
            </a:r>
          </a:p>
          <a:p>
            <a:pPr algn="just">
              <a:lnSpc>
                <a:spcPts val="3500"/>
              </a:lnSpc>
            </a:pPr>
            <a:endParaRPr lang="en-US" sz="3200" dirty="0">
              <a:solidFill>
                <a:srgbClr val="FFFFFF"/>
              </a:solidFill>
              <a:latin typeface="Open Sans"/>
            </a:endParaRP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Open Sans"/>
              </a:rPr>
              <a:t>6.022 × 10²³ </a:t>
            </a:r>
            <a:r>
              <a:rPr lang="en-US" sz="3200" dirty="0" err="1">
                <a:solidFill>
                  <a:srgbClr val="FFFFFF"/>
                </a:solidFill>
                <a:latin typeface="Open Sans"/>
              </a:rPr>
              <a:t>zarah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/mol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Dikenali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pen Sans"/>
              </a:rPr>
              <a:t>sebagai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pen Sans"/>
              </a:rPr>
              <a:t>bilangan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Avogadro.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18624" y="-428625"/>
            <a:ext cx="10387618" cy="9877426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0788" y="-428625"/>
            <a:ext cx="9626611" cy="9877425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09328" y="125918"/>
            <a:ext cx="8992009" cy="1739428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06959" y="400323"/>
            <a:ext cx="867408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ID" sz="4800" dirty="0" err="1"/>
              <a:t>Pengiraan</a:t>
            </a:r>
            <a:r>
              <a:rPr lang="en-ID" sz="4800" dirty="0"/>
              <a:t> </a:t>
            </a:r>
            <a:r>
              <a:rPr lang="en-ID" sz="4800" dirty="0" err="1"/>
              <a:t>Melibatkan</a:t>
            </a:r>
            <a:r>
              <a:rPr lang="en-ID" sz="4800" dirty="0"/>
              <a:t> Mol, </a:t>
            </a:r>
            <a:r>
              <a:rPr lang="en-ID" sz="4800" dirty="0" err="1"/>
              <a:t>Jisim</a:t>
            </a:r>
            <a:r>
              <a:rPr lang="en-ID" sz="4800" dirty="0"/>
              <a:t>, </a:t>
            </a:r>
            <a:r>
              <a:rPr lang="en-ID" sz="4800" dirty="0" err="1"/>
              <a:t>Isipadu</a:t>
            </a:r>
            <a:r>
              <a:rPr lang="en-ID" sz="4800" dirty="0"/>
              <a:t> Gas dan </a:t>
            </a:r>
            <a:r>
              <a:rPr lang="en-ID" sz="4800" dirty="0" err="1"/>
              <a:t>Kepekatan</a:t>
            </a:r>
            <a:endParaRPr lang="en-US" sz="4445" dirty="0">
              <a:solidFill>
                <a:srgbClr val="316981"/>
              </a:solidFill>
              <a:latin typeface="Abstracted Dre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30377" y="3654587"/>
            <a:ext cx="12977840" cy="427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Mol =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(g) /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molar (g/mol)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Open Sans Bold"/>
            </a:endParaRP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Contoh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: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Open Sans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		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Berapakah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mol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dalam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20g NaCl?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		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Mr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NaCl = 23 + 35.5 = 58.5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Mol =   20 / 58.5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        ≈ 0.342mol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970898" y="1999615"/>
            <a:ext cx="6210769" cy="1183247"/>
          </a:xfrm>
          <a:custGeom>
            <a:avLst/>
            <a:gdLst/>
            <a:ahLst/>
            <a:cxnLst/>
            <a:rect l="l" t="t" r="r" b="b"/>
            <a:pathLst>
              <a:path w="8134309" h="2356039">
                <a:moveTo>
                  <a:pt x="0" y="0"/>
                </a:moveTo>
                <a:lnTo>
                  <a:pt x="8134308" y="0"/>
                </a:lnTo>
                <a:lnTo>
                  <a:pt x="8134308" y="2356039"/>
                </a:lnTo>
                <a:lnTo>
                  <a:pt x="0" y="235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6" t="-83328" b="-9220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90441" y="2250802"/>
            <a:ext cx="5571682" cy="10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Open Sans Bold"/>
              </a:rPr>
              <a:t>a.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Hubungan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Mol dan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Jisim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: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00393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50376" y="-428625"/>
            <a:ext cx="11666881" cy="9877426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456724" y="-430712"/>
            <a:ext cx="10819923" cy="9877425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09328" y="125918"/>
            <a:ext cx="8992009" cy="1739428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06959" y="400323"/>
            <a:ext cx="867408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ID" sz="4800" dirty="0" err="1"/>
              <a:t>Pengiraan</a:t>
            </a:r>
            <a:r>
              <a:rPr lang="en-ID" sz="4800" dirty="0"/>
              <a:t> </a:t>
            </a:r>
            <a:r>
              <a:rPr lang="en-ID" sz="4800" dirty="0" err="1"/>
              <a:t>Melibatkan</a:t>
            </a:r>
            <a:r>
              <a:rPr lang="en-ID" sz="4800" dirty="0"/>
              <a:t> Mol, </a:t>
            </a:r>
            <a:r>
              <a:rPr lang="en-ID" sz="4800" dirty="0" err="1"/>
              <a:t>Jisim</a:t>
            </a:r>
            <a:r>
              <a:rPr lang="en-ID" sz="4800" dirty="0"/>
              <a:t>, </a:t>
            </a:r>
            <a:r>
              <a:rPr lang="en-ID" sz="4800" dirty="0" err="1"/>
              <a:t>Isipadu</a:t>
            </a:r>
            <a:r>
              <a:rPr lang="en-ID" sz="4800" dirty="0"/>
              <a:t> Gas dan </a:t>
            </a:r>
            <a:r>
              <a:rPr lang="en-ID" sz="4800" dirty="0" err="1"/>
              <a:t>Kepekatan</a:t>
            </a:r>
            <a:endParaRPr lang="en-US" sz="4445" dirty="0">
              <a:solidFill>
                <a:srgbClr val="316981"/>
              </a:solidFill>
              <a:latin typeface="Abstracted Dre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78639" y="3439310"/>
            <a:ext cx="12977840" cy="4813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ID" sz="3200" dirty="0"/>
              <a:t>Pada </a:t>
            </a:r>
            <a:r>
              <a:rPr lang="en-ID" sz="3200" dirty="0" err="1"/>
              <a:t>keadaan</a:t>
            </a:r>
            <a:r>
              <a:rPr lang="en-ID" sz="3200" dirty="0"/>
              <a:t> </a:t>
            </a:r>
            <a:r>
              <a:rPr lang="en-ID" sz="3200" dirty="0" err="1"/>
              <a:t>bilik</a:t>
            </a:r>
            <a:r>
              <a:rPr lang="en-ID" sz="3200" dirty="0"/>
              <a:t> dan </a:t>
            </a:r>
            <a:r>
              <a:rPr lang="en-ID" sz="3200" dirty="0" err="1"/>
              <a:t>tekanan</a:t>
            </a:r>
            <a:r>
              <a:rPr lang="en-ID" sz="3200" dirty="0"/>
              <a:t> </a:t>
            </a:r>
            <a:r>
              <a:rPr lang="en-ID" sz="3200" dirty="0" err="1"/>
              <a:t>piawai</a:t>
            </a:r>
            <a:r>
              <a:rPr lang="en-ID" sz="3200" dirty="0"/>
              <a:t> (STP), </a:t>
            </a:r>
            <a:r>
              <a:rPr lang="en-ID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mol gas = 22.4 dm³</a:t>
            </a: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Pada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keadaan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bilik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(RTP),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1 mol gas = 24.0 dm³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Mol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Isipadu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gas (dm³) / 24.0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Contoh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: </a:t>
            </a: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Berapakah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48.0 dm³ gas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oksigen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pada RTP?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Bold"/>
              </a:rPr>
              <a:t>Mol =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48.0 / 24.0 = 2.0 mol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27668" y="2042319"/>
            <a:ext cx="7949731" cy="1183247"/>
          </a:xfrm>
          <a:custGeom>
            <a:avLst/>
            <a:gdLst/>
            <a:ahLst/>
            <a:cxnLst/>
            <a:rect l="l" t="t" r="r" b="b"/>
            <a:pathLst>
              <a:path w="8134309" h="2356039">
                <a:moveTo>
                  <a:pt x="0" y="0"/>
                </a:moveTo>
                <a:lnTo>
                  <a:pt x="8134308" y="0"/>
                </a:lnTo>
                <a:lnTo>
                  <a:pt x="8134308" y="2356039"/>
                </a:lnTo>
                <a:lnTo>
                  <a:pt x="0" y="235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6" t="-83328" b="-9220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47119" y="2358871"/>
            <a:ext cx="6668644" cy="10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Open Sans Bold"/>
              </a:rPr>
              <a:t>b.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Hubungan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Mol dan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Isipadu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Gas: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790961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36606" y="0"/>
            <a:ext cx="11666881" cy="9877426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708382" y="0"/>
            <a:ext cx="10819923" cy="9877425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09328" y="125918"/>
            <a:ext cx="8992009" cy="1739428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06959" y="400323"/>
            <a:ext cx="867408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34"/>
              </a:lnSpc>
            </a:pPr>
            <a:r>
              <a:rPr lang="en-ID" sz="4800" dirty="0" err="1"/>
              <a:t>Pengiraan</a:t>
            </a:r>
            <a:r>
              <a:rPr lang="en-ID" sz="4800" dirty="0"/>
              <a:t> </a:t>
            </a:r>
            <a:r>
              <a:rPr lang="en-ID" sz="4800" dirty="0" err="1"/>
              <a:t>Melibatkan</a:t>
            </a:r>
            <a:r>
              <a:rPr lang="en-ID" sz="4800" dirty="0"/>
              <a:t> Mol, </a:t>
            </a:r>
            <a:r>
              <a:rPr lang="en-ID" sz="4800" dirty="0" err="1"/>
              <a:t>Jisim</a:t>
            </a:r>
            <a:r>
              <a:rPr lang="en-ID" sz="4800" dirty="0"/>
              <a:t>, </a:t>
            </a:r>
            <a:r>
              <a:rPr lang="en-ID" sz="4800" dirty="0" err="1"/>
              <a:t>Isipadu</a:t>
            </a:r>
            <a:r>
              <a:rPr lang="en-ID" sz="4800" dirty="0"/>
              <a:t> Gas dan </a:t>
            </a:r>
            <a:r>
              <a:rPr lang="en-ID" sz="4800" dirty="0" err="1"/>
              <a:t>Kepekatan</a:t>
            </a:r>
            <a:endParaRPr lang="en-US" sz="4445" dirty="0">
              <a:solidFill>
                <a:srgbClr val="316981"/>
              </a:solidFill>
              <a:latin typeface="Abstracted Dre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55080" y="4083212"/>
            <a:ext cx="1297784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 =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Kepekatan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(mol/dm³) ×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Isipadu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(dm³)</a:t>
            </a:r>
          </a:p>
          <a:p>
            <a:pPr>
              <a:lnSpc>
                <a:spcPts val="4200"/>
              </a:lnSpc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4200"/>
              </a:lnSpc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Contoh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lnSpc>
                <a:spcPts val="4200"/>
              </a:lnSpc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4200"/>
              </a:lnSpc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Berapakah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250 cm³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larutan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HCl 0.1 mol/dm³?</a:t>
            </a:r>
          </a:p>
          <a:p>
            <a:pPr algn="ctr">
              <a:lnSpc>
                <a:spcPts val="42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 =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0.1 × 25 / 1000 = 0.025 mol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81526" y="2431824"/>
            <a:ext cx="7949731" cy="1183247"/>
          </a:xfrm>
          <a:custGeom>
            <a:avLst/>
            <a:gdLst/>
            <a:ahLst/>
            <a:cxnLst/>
            <a:rect l="l" t="t" r="r" b="b"/>
            <a:pathLst>
              <a:path w="8134309" h="2356039">
                <a:moveTo>
                  <a:pt x="0" y="0"/>
                </a:moveTo>
                <a:lnTo>
                  <a:pt x="8134308" y="0"/>
                </a:lnTo>
                <a:lnTo>
                  <a:pt x="8134308" y="2356039"/>
                </a:lnTo>
                <a:lnTo>
                  <a:pt x="0" y="235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886" t="-83328" b="-9220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47119" y="2449286"/>
            <a:ext cx="6668644" cy="10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sv-SE" sz="3000" dirty="0">
                <a:solidFill>
                  <a:srgbClr val="FFFFFF"/>
                </a:solidFill>
                <a:latin typeface="Open Sans Bold"/>
              </a:rPr>
              <a:t>c. Hubungan Mol dan Kepekatan Larutan:</a:t>
            </a:r>
            <a:endParaRPr lang="en-US" sz="3000" dirty="0">
              <a:solidFill>
                <a:srgbClr val="FFFFFF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67338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22307" y="1496507"/>
            <a:ext cx="6062195" cy="952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</a:pPr>
            <a:r>
              <a:rPr lang="en-US" sz="5845">
                <a:solidFill>
                  <a:srgbClr val="316981"/>
                </a:solidFill>
                <a:latin typeface="Abstracted Dream"/>
              </a:rPr>
              <a:t>KESIMPULAN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3956" y="3505234"/>
            <a:ext cx="11734800" cy="376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Pengiraan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kimia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membolehkan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kita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menentukan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jumlah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bahan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dalam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tindak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balas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kimia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.</a:t>
            </a:r>
          </a:p>
          <a:p>
            <a:pPr marL="571500" indent="-571500">
              <a:lnSpc>
                <a:spcPts val="50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Konsep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mol,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jisim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,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isipadu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dan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kepekatan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saling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berkait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untuk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menjelaskan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kuantiti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zarah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.</a:t>
            </a:r>
          </a:p>
          <a:p>
            <a:pPr marL="571500" indent="-571500">
              <a:lnSpc>
                <a:spcPts val="50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Jisim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atom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relatif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dan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molekul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relatif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digunakan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sebagai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asas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pengiraan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dalam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 </a:t>
            </a:r>
            <a:r>
              <a:rPr lang="en-US" sz="3582" dirty="0" err="1">
                <a:solidFill>
                  <a:srgbClr val="316981"/>
                </a:solidFill>
                <a:latin typeface="Abstracted Dream"/>
              </a:rPr>
              <a:t>stoikiometri</a:t>
            </a:r>
            <a:r>
              <a:rPr lang="en-US" sz="3582" dirty="0">
                <a:solidFill>
                  <a:srgbClr val="316981"/>
                </a:solidFill>
                <a:latin typeface="Abstracted Drea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474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Abstracted Dream</vt:lpstr>
      <vt:lpstr>Calibri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dan Krem Ilustrasi Lucu Tugas presentasi</dc:title>
  <cp:lastModifiedBy>Dinda Natalisa</cp:lastModifiedBy>
  <cp:revision>7</cp:revision>
  <dcterms:created xsi:type="dcterms:W3CDTF">2006-08-16T00:00:00Z</dcterms:created>
  <dcterms:modified xsi:type="dcterms:W3CDTF">2025-07-17T04:52:10Z</dcterms:modified>
  <dc:identifier>DAGAZHx8kio</dc:identifier>
</cp:coreProperties>
</file>