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6" r:id="rId8"/>
    <p:sldId id="262" r:id="rId9"/>
    <p:sldId id="267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Jella" panose="020B0604020202020204" charset="-34"/>
      <p:regular r:id="rId17"/>
    </p:embeddedFont>
    <p:embeddedFont>
      <p:font typeface="Wedge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sv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13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13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20850" y="1771950"/>
            <a:ext cx="12246300" cy="6271126"/>
          </a:xfrm>
          <a:custGeom>
            <a:avLst/>
            <a:gdLst/>
            <a:ahLst/>
            <a:cxnLst/>
            <a:rect l="l" t="t" r="r" b="b"/>
            <a:pathLst>
              <a:path w="12246300" h="6271126">
                <a:moveTo>
                  <a:pt x="0" y="0"/>
                </a:moveTo>
                <a:lnTo>
                  <a:pt x="12246300" y="0"/>
                </a:lnTo>
                <a:lnTo>
                  <a:pt x="12246300" y="6271127"/>
                </a:lnTo>
                <a:lnTo>
                  <a:pt x="0" y="6271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17919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309402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13027894" y="5540254"/>
            <a:ext cx="1177117" cy="901826"/>
          </a:xfrm>
          <a:custGeom>
            <a:avLst/>
            <a:gdLst/>
            <a:ahLst/>
            <a:cxnLst/>
            <a:rect l="l" t="t" r="r" b="b"/>
            <a:pathLst>
              <a:path w="1177117" h="901826">
                <a:moveTo>
                  <a:pt x="1177116" y="0"/>
                </a:moveTo>
                <a:lnTo>
                  <a:pt x="0" y="0"/>
                </a:lnTo>
                <a:lnTo>
                  <a:pt x="0" y="901826"/>
                </a:lnTo>
                <a:lnTo>
                  <a:pt x="1177116" y="901826"/>
                </a:lnTo>
                <a:lnTo>
                  <a:pt x="117711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12895" y="4102370"/>
            <a:ext cx="9927524" cy="128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29"/>
              </a:lnSpc>
              <a:spcBef>
                <a:spcPct val="0"/>
              </a:spcBef>
            </a:pPr>
            <a:r>
              <a:rPr lang="en-US" sz="8499" u="none" strike="noStrike" spc="475" dirty="0">
                <a:solidFill>
                  <a:srgbClr val="65503D"/>
                </a:solidFill>
                <a:latin typeface="Wedges"/>
                <a:ea typeface="Wedges"/>
                <a:cs typeface="Wedges"/>
                <a:sym typeface="Wedges"/>
              </a:rPr>
              <a:t>TERMOKIMIA</a:t>
            </a:r>
          </a:p>
        </p:txBody>
      </p:sp>
      <p:sp>
        <p:nvSpPr>
          <p:cNvPr id="10" name="Freeform 10"/>
          <p:cNvSpPr/>
          <p:nvPr/>
        </p:nvSpPr>
        <p:spPr>
          <a:xfrm rot="-840127">
            <a:off x="4271621" y="3905269"/>
            <a:ext cx="1199384" cy="1172589"/>
          </a:xfrm>
          <a:custGeom>
            <a:avLst/>
            <a:gdLst/>
            <a:ahLst/>
            <a:cxnLst/>
            <a:rect l="l" t="t" r="r" b="b"/>
            <a:pathLst>
              <a:path w="1199384" h="1172589">
                <a:moveTo>
                  <a:pt x="0" y="0"/>
                </a:moveTo>
                <a:lnTo>
                  <a:pt x="1199384" y="0"/>
                </a:lnTo>
                <a:lnTo>
                  <a:pt x="1199384" y="1172588"/>
                </a:lnTo>
                <a:lnTo>
                  <a:pt x="0" y="11725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4180238" y="2105612"/>
            <a:ext cx="9927524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50"/>
              </a:lnSpc>
            </a:pPr>
            <a:r>
              <a:rPr lang="en-US" sz="7500" spc="420" dirty="0" err="1">
                <a:solidFill>
                  <a:srgbClr val="65503D"/>
                </a:solidFill>
                <a:latin typeface="Wedges"/>
                <a:ea typeface="Wedges"/>
                <a:cs typeface="Wedges"/>
                <a:sym typeface="Wedges"/>
              </a:rPr>
              <a:t>kesimpulan</a:t>
            </a:r>
            <a:endParaRPr lang="en-US" sz="7500" spc="420" dirty="0">
              <a:solidFill>
                <a:srgbClr val="65503D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17" name="Freeform 17"/>
          <p:cNvSpPr/>
          <p:nvPr/>
        </p:nvSpPr>
        <p:spPr>
          <a:xfrm rot="-2219639">
            <a:off x="2776325" y="3818276"/>
            <a:ext cx="725260" cy="417931"/>
          </a:xfrm>
          <a:custGeom>
            <a:avLst/>
            <a:gdLst/>
            <a:ahLst/>
            <a:cxnLst/>
            <a:rect l="l" t="t" r="r" b="b"/>
            <a:pathLst>
              <a:path w="725260" h="417931">
                <a:moveTo>
                  <a:pt x="0" y="0"/>
                </a:moveTo>
                <a:lnTo>
                  <a:pt x="725260" y="0"/>
                </a:lnTo>
                <a:lnTo>
                  <a:pt x="725260" y="417931"/>
                </a:lnTo>
                <a:lnTo>
                  <a:pt x="0" y="417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825728" y="3769964"/>
            <a:ext cx="11738691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Termokimia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bukan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sahaja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penting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memahami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kimia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dari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segi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,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tetapi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juga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menjadi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asas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kepada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reka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bentuk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reaktor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,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kejuruteraan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, dan proses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industri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Konsep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l-GR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H,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hukum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Hess, dan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memberi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gambaran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lebih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luas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dunia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kimia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fizik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dan </a:t>
            </a:r>
            <a:r>
              <a:rPr lang="en-US" sz="36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termodinamik</a:t>
            </a:r>
            <a:r>
              <a:rPr lang="en-US" sz="36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</p:txBody>
      </p:sp>
      <p:sp>
        <p:nvSpPr>
          <p:cNvPr id="19" name="Freeform 19"/>
          <p:cNvSpPr/>
          <p:nvPr/>
        </p:nvSpPr>
        <p:spPr>
          <a:xfrm rot="-2219639">
            <a:off x="2776325" y="4952005"/>
            <a:ext cx="725260" cy="417931"/>
          </a:xfrm>
          <a:custGeom>
            <a:avLst/>
            <a:gdLst/>
            <a:ahLst/>
            <a:cxnLst/>
            <a:rect l="l" t="t" r="r" b="b"/>
            <a:pathLst>
              <a:path w="725260" h="417931">
                <a:moveTo>
                  <a:pt x="0" y="0"/>
                </a:moveTo>
                <a:lnTo>
                  <a:pt x="725260" y="0"/>
                </a:lnTo>
                <a:lnTo>
                  <a:pt x="725260" y="417930"/>
                </a:lnTo>
                <a:lnTo>
                  <a:pt x="0" y="4179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2219639">
            <a:off x="2776325" y="6085733"/>
            <a:ext cx="725260" cy="417931"/>
          </a:xfrm>
          <a:custGeom>
            <a:avLst/>
            <a:gdLst/>
            <a:ahLst/>
            <a:cxnLst/>
            <a:rect l="l" t="t" r="r" b="b"/>
            <a:pathLst>
              <a:path w="725260" h="417931">
                <a:moveTo>
                  <a:pt x="0" y="0"/>
                </a:moveTo>
                <a:lnTo>
                  <a:pt x="725260" y="0"/>
                </a:lnTo>
                <a:lnTo>
                  <a:pt x="725260" y="417931"/>
                </a:lnTo>
                <a:lnTo>
                  <a:pt x="0" y="417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2219639">
            <a:off x="2776325" y="7219461"/>
            <a:ext cx="725260" cy="417931"/>
          </a:xfrm>
          <a:custGeom>
            <a:avLst/>
            <a:gdLst/>
            <a:ahLst/>
            <a:cxnLst/>
            <a:rect l="l" t="t" r="r" b="b"/>
            <a:pathLst>
              <a:path w="725260" h="417931">
                <a:moveTo>
                  <a:pt x="0" y="0"/>
                </a:moveTo>
                <a:lnTo>
                  <a:pt x="725260" y="0"/>
                </a:lnTo>
                <a:lnTo>
                  <a:pt x="725260" y="417931"/>
                </a:lnTo>
                <a:lnTo>
                  <a:pt x="0" y="417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20850" y="1771950"/>
            <a:ext cx="12246300" cy="6271126"/>
          </a:xfrm>
          <a:custGeom>
            <a:avLst/>
            <a:gdLst/>
            <a:ahLst/>
            <a:cxnLst/>
            <a:rect l="l" t="t" r="r" b="b"/>
            <a:pathLst>
              <a:path w="12246300" h="6271126">
                <a:moveTo>
                  <a:pt x="0" y="0"/>
                </a:moveTo>
                <a:lnTo>
                  <a:pt x="12246300" y="0"/>
                </a:lnTo>
                <a:lnTo>
                  <a:pt x="12246300" y="6271127"/>
                </a:lnTo>
                <a:lnTo>
                  <a:pt x="0" y="6271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17919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309402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276960" y="4392963"/>
            <a:ext cx="9734081" cy="158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27"/>
              </a:lnSpc>
              <a:spcBef>
                <a:spcPct val="0"/>
              </a:spcBef>
            </a:pPr>
            <a:r>
              <a:rPr lang="en-US" sz="10616" spc="594">
                <a:solidFill>
                  <a:srgbClr val="65503D"/>
                </a:solidFill>
                <a:latin typeface="Wedges"/>
                <a:ea typeface="Wedges"/>
                <a:cs typeface="Wedges"/>
                <a:sym typeface="Wedges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2717123" y="5460741"/>
            <a:ext cx="1339023" cy="1025868"/>
          </a:xfrm>
          <a:custGeom>
            <a:avLst/>
            <a:gdLst/>
            <a:ahLst/>
            <a:cxnLst/>
            <a:rect l="l" t="t" r="r" b="b"/>
            <a:pathLst>
              <a:path w="1339023" h="1025868">
                <a:moveTo>
                  <a:pt x="1339024" y="0"/>
                </a:moveTo>
                <a:lnTo>
                  <a:pt x="0" y="0"/>
                </a:lnTo>
                <a:lnTo>
                  <a:pt x="0" y="1025868"/>
                </a:lnTo>
                <a:lnTo>
                  <a:pt x="1339024" y="1025868"/>
                </a:lnTo>
                <a:lnTo>
                  <a:pt x="133902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704622">
            <a:off x="3714588" y="3808059"/>
            <a:ext cx="1124744" cy="990889"/>
          </a:xfrm>
          <a:custGeom>
            <a:avLst/>
            <a:gdLst/>
            <a:ahLst/>
            <a:cxnLst/>
            <a:rect l="l" t="t" r="r" b="b"/>
            <a:pathLst>
              <a:path w="1124744" h="990889">
                <a:moveTo>
                  <a:pt x="0" y="0"/>
                </a:moveTo>
                <a:lnTo>
                  <a:pt x="1124743" y="0"/>
                </a:lnTo>
                <a:lnTo>
                  <a:pt x="1124743" y="990889"/>
                </a:lnTo>
                <a:lnTo>
                  <a:pt x="0" y="9908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80238" y="1781475"/>
            <a:ext cx="992752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ID" sz="5400" dirty="0" err="1"/>
              <a:t>Objektif</a:t>
            </a:r>
            <a:r>
              <a:rPr lang="en-ID" sz="5400" dirty="0"/>
              <a:t> </a:t>
            </a:r>
            <a:r>
              <a:rPr lang="en-ID" sz="5400" dirty="0" err="1"/>
              <a:t>Pembelajaran</a:t>
            </a:r>
            <a:endParaRPr lang="en-US" sz="5400" spc="420" dirty="0">
              <a:solidFill>
                <a:srgbClr val="65503D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13351" y="3201622"/>
            <a:ext cx="13029917" cy="51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Menjelaskan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konsep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,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, dan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Membezakan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eksotermik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dan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endotermik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Mengira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</a:t>
            </a:r>
            <a:r>
              <a:rPr lang="el-GR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H)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dari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data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eksperimen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atau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Hukum Hess.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Menggunakan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formula q=mc</a:t>
            </a:r>
            <a:r>
              <a:rPr lang="el-GR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320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 untuk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menyelesaikan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masalah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Mentafsir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nilai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l-GR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Hf° dan </a:t>
            </a:r>
            <a:r>
              <a:rPr lang="el-GR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Hc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°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bagi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kestabilan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bahan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</p:txBody>
      </p:sp>
      <p:sp>
        <p:nvSpPr>
          <p:cNvPr id="21" name="Freeform 21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323488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462754" y="1955285"/>
            <a:ext cx="11593162" cy="342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50"/>
              </a:lnSpc>
            </a:pPr>
            <a:r>
              <a:rPr lang="en-US" sz="80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Pengenalan</a:t>
            </a:r>
            <a:r>
              <a:rPr lang="en-US" sz="80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80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Termokimia</a:t>
            </a:r>
            <a:endParaRPr lang="en-US" sz="80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>
              <a:lnSpc>
                <a:spcPts val="8850"/>
              </a:lnSpc>
            </a:pPr>
            <a:endParaRPr lang="en-US" sz="7500" spc="420" dirty="0">
              <a:solidFill>
                <a:srgbClr val="65503D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22772" y="4035983"/>
            <a:ext cx="8583393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Termokimia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ialah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cabang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kimia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yang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mengkaji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yang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berlaku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semasa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sesuatu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kimia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Ia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melibatkan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konsep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(q),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(U),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(H), dan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hukum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termodinamik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0638AD-49CD-411E-B1B9-960269887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97" y="3219041"/>
            <a:ext cx="5689275" cy="31168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80238" y="1438055"/>
            <a:ext cx="9927524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Konsep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Asas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Termokimia</a:t>
            </a:r>
            <a:endParaRPr lang="en-US" sz="54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/>
            <a:endParaRPr lang="en-US" sz="5400" spc="420" dirty="0">
              <a:solidFill>
                <a:srgbClr val="65503D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96901" y="3080058"/>
            <a:ext cx="13998536" cy="576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499" b="1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dan Tenaga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Tenaga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(q): Tenaga yang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dipindahkan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antara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dan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persekitaran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akibat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perbezaan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suhu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Tenaga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</a:t>
            </a:r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U):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Jumlah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semua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kinetik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dan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potensi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bagi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zarah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2499" b="1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dan </a:t>
            </a:r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Persekitaran</a:t>
            </a:r>
            <a:endParaRPr lang="en-US" sz="2499" b="1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terbuka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Bertukar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dan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jirim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tertutup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Bertukar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sahaja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terasing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Tidak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bertukar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atau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jirim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80238" y="1781475"/>
            <a:ext cx="9927524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(H) dan </a:t>
            </a:r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</a:t>
            </a:r>
            <a:r>
              <a:rPr lang="el-GR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H)</a:t>
            </a:r>
          </a:p>
          <a:p>
            <a:pPr algn="ctr"/>
            <a:endParaRPr lang="en-US" sz="5400" spc="420" dirty="0">
              <a:solidFill>
                <a:srgbClr val="65503D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91210" y="3577634"/>
            <a:ext cx="13029917" cy="516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116"/>
              </a:lnSpc>
              <a:buFont typeface="Arial" panose="020B0604020202020204" pitchFamily="34" charset="0"/>
              <a:buChar char="•"/>
            </a:pP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Takrif</a:t>
            </a:r>
            <a:endParaRPr lang="en-US" sz="2226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>
              <a:lnSpc>
                <a:spcPts val="3116"/>
              </a:lnSpc>
            </a:pP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	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ialah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ukuran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jumlah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kandungan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sistem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pada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tekanan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malar.</a:t>
            </a:r>
          </a:p>
          <a:p>
            <a:pPr algn="l">
              <a:lnSpc>
                <a:spcPts val="3116"/>
              </a:lnSpc>
            </a:pPr>
            <a:endParaRPr lang="en-US" sz="2226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marL="342900" indent="-342900" algn="l">
              <a:lnSpc>
                <a:spcPts val="3116"/>
              </a:lnSpc>
              <a:buFont typeface="Arial" panose="020B0604020202020204" pitchFamily="34" charset="0"/>
              <a:buChar char="•"/>
            </a:pP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Jenis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endParaRPr lang="en-US" sz="2226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>
              <a:lnSpc>
                <a:spcPts val="3116"/>
              </a:lnSpc>
            </a:pPr>
            <a:endParaRPr lang="en-US" sz="2226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>
              <a:lnSpc>
                <a:spcPts val="3116"/>
              </a:lnSpc>
            </a:pP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l-GR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positif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endotermik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menyerap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)</a:t>
            </a:r>
          </a:p>
          <a:p>
            <a:pPr algn="l">
              <a:lnSpc>
                <a:spcPts val="3116"/>
              </a:lnSpc>
            </a:pPr>
            <a:endParaRPr lang="en-US" sz="2226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>
              <a:lnSpc>
                <a:spcPts val="3116"/>
              </a:lnSpc>
            </a:pP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l-GR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negatif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eksotermik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membebaskan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)</a:t>
            </a:r>
          </a:p>
          <a:p>
            <a:pPr algn="l">
              <a:lnSpc>
                <a:spcPts val="3116"/>
              </a:lnSpc>
            </a:pPr>
            <a:endParaRPr lang="en-US" sz="2226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>
              <a:lnSpc>
                <a:spcPts val="3116"/>
              </a:lnSpc>
            </a:pP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Contoh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</a:t>
            </a:r>
          </a:p>
          <a:p>
            <a:pPr algn="l">
              <a:lnSpc>
                <a:spcPts val="3116"/>
              </a:lnSpc>
            </a:pPr>
            <a:endParaRPr lang="en-US" sz="2226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>
              <a:lnSpc>
                <a:spcPts val="3116"/>
              </a:lnSpc>
            </a:pP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Pembakaran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226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metana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</a:t>
            </a:r>
          </a:p>
          <a:p>
            <a:pPr algn="l">
              <a:lnSpc>
                <a:spcPts val="3116"/>
              </a:lnSpc>
            </a:pP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CH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4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+ 2O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2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→ CO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2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+ 2H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2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O </a:t>
            </a:r>
            <a:r>
              <a:rPr lang="el-GR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226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 = −890 kJ mol−1</a:t>
            </a:r>
          </a:p>
        </p:txBody>
      </p:sp>
      <p:sp>
        <p:nvSpPr>
          <p:cNvPr id="16" name="Freeform 16"/>
          <p:cNvSpPr/>
          <p:nvPr/>
        </p:nvSpPr>
        <p:spPr>
          <a:xfrm>
            <a:off x="2258108" y="3497053"/>
            <a:ext cx="846405" cy="777412"/>
          </a:xfrm>
          <a:custGeom>
            <a:avLst/>
            <a:gdLst/>
            <a:ahLst/>
            <a:cxnLst/>
            <a:rect l="l" t="t" r="r" b="b"/>
            <a:pathLst>
              <a:path w="1137622" h="1063203">
                <a:moveTo>
                  <a:pt x="0" y="0"/>
                </a:moveTo>
                <a:lnTo>
                  <a:pt x="1137622" y="0"/>
                </a:lnTo>
                <a:lnTo>
                  <a:pt x="1137622" y="1063203"/>
                </a:lnTo>
                <a:lnTo>
                  <a:pt x="0" y="10632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DF88DEFC-D461-4D1B-8205-29371840ADEA}"/>
              </a:ext>
            </a:extLst>
          </p:cNvPr>
          <p:cNvSpPr/>
          <p:nvPr/>
        </p:nvSpPr>
        <p:spPr>
          <a:xfrm>
            <a:off x="2258108" y="4596564"/>
            <a:ext cx="846405" cy="777412"/>
          </a:xfrm>
          <a:custGeom>
            <a:avLst/>
            <a:gdLst/>
            <a:ahLst/>
            <a:cxnLst/>
            <a:rect l="l" t="t" r="r" b="b"/>
            <a:pathLst>
              <a:path w="1137622" h="1063203">
                <a:moveTo>
                  <a:pt x="0" y="0"/>
                </a:moveTo>
                <a:lnTo>
                  <a:pt x="1137622" y="0"/>
                </a:lnTo>
                <a:lnTo>
                  <a:pt x="1137622" y="1063203"/>
                </a:lnTo>
                <a:lnTo>
                  <a:pt x="0" y="10632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80238" y="1866429"/>
            <a:ext cx="9927524" cy="11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50"/>
              </a:lnSpc>
            </a:pPr>
            <a:r>
              <a:rPr lang="en-US" sz="80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Hukum Hess</a:t>
            </a:r>
          </a:p>
        </p:txBody>
      </p:sp>
      <p:sp>
        <p:nvSpPr>
          <p:cNvPr id="15" name="Freeform 15"/>
          <p:cNvSpPr/>
          <p:nvPr/>
        </p:nvSpPr>
        <p:spPr>
          <a:xfrm>
            <a:off x="2048999" y="3366228"/>
            <a:ext cx="6734051" cy="4716642"/>
          </a:xfrm>
          <a:custGeom>
            <a:avLst/>
            <a:gdLst/>
            <a:ahLst/>
            <a:cxnLst/>
            <a:rect l="l" t="t" r="r" b="b"/>
            <a:pathLst>
              <a:path w="6734051" h="4716642">
                <a:moveTo>
                  <a:pt x="0" y="0"/>
                </a:moveTo>
                <a:lnTo>
                  <a:pt x="6734051" y="0"/>
                </a:lnTo>
                <a:lnTo>
                  <a:pt x="6734051" y="4716641"/>
                </a:lnTo>
                <a:lnTo>
                  <a:pt x="0" y="4716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15423" y="3823876"/>
            <a:ext cx="560120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Definisi</a:t>
            </a:r>
            <a:endParaRPr lang="en-US" sz="32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/>
            <a:endParaRPr lang="en-US" sz="32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/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Hukum Hess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menyatakan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bahawa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jumlah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sesuatu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adalah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tetap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walaupun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melalui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satu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atau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beberapa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langkah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9371944" y="3366228"/>
            <a:ext cx="7087256" cy="4716642"/>
          </a:xfrm>
          <a:custGeom>
            <a:avLst/>
            <a:gdLst/>
            <a:ahLst/>
            <a:cxnLst/>
            <a:rect l="l" t="t" r="r" b="b"/>
            <a:pathLst>
              <a:path w="6734051" h="4716642">
                <a:moveTo>
                  <a:pt x="0" y="0"/>
                </a:moveTo>
                <a:lnTo>
                  <a:pt x="6734051" y="0"/>
                </a:lnTo>
                <a:lnTo>
                  <a:pt x="6734051" y="4716641"/>
                </a:lnTo>
                <a:lnTo>
                  <a:pt x="0" y="4716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798622" y="3801416"/>
            <a:ext cx="634464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Aplikasi</a:t>
            </a:r>
            <a:endParaRPr lang="en-US" sz="32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/>
            <a:endParaRPr lang="en-US" sz="32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/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Jika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sesuatu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tidak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dapat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diukur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terus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, </a:t>
            </a:r>
            <a:r>
              <a:rPr lang="el-GR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boleh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dikira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dengan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menambah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atau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menolak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bagi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tindak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balas-tindak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balas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32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berkaitan</a:t>
            </a:r>
            <a:r>
              <a:rPr lang="en-US" sz="32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pPr algn="ctr"/>
            <a:endParaRPr lang="en-US" sz="32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231162" y="1513094"/>
            <a:ext cx="992752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Panas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Pembentukan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dan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Pembakaran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Piawai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65503D"/>
              </a:solidFill>
              <a:effectLst/>
              <a:uLnTx/>
              <a:uFillTx/>
              <a:latin typeface="Jella"/>
              <a:ea typeface="Jella"/>
              <a:cs typeface="Jella"/>
              <a:sym typeface="Jella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65503D"/>
              </a:solidFill>
              <a:effectLst/>
              <a:uLnTx/>
              <a:uFillTx/>
              <a:latin typeface="Jella"/>
              <a:ea typeface="Jella"/>
              <a:cs typeface="Jella"/>
              <a:sym typeface="Jella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048997" y="3366228"/>
            <a:ext cx="6734051" cy="4716642"/>
          </a:xfrm>
          <a:custGeom>
            <a:avLst/>
            <a:gdLst/>
            <a:ahLst/>
            <a:cxnLst/>
            <a:rect l="l" t="t" r="r" b="b"/>
            <a:pathLst>
              <a:path w="6734051" h="4716642">
                <a:moveTo>
                  <a:pt x="0" y="0"/>
                </a:moveTo>
                <a:lnTo>
                  <a:pt x="6734051" y="0"/>
                </a:lnTo>
                <a:lnTo>
                  <a:pt x="6734051" y="4716641"/>
                </a:lnTo>
                <a:lnTo>
                  <a:pt x="0" y="4716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371944" y="3366228"/>
            <a:ext cx="7087256" cy="4716642"/>
          </a:xfrm>
          <a:custGeom>
            <a:avLst/>
            <a:gdLst/>
            <a:ahLst/>
            <a:cxnLst/>
            <a:rect l="l" t="t" r="r" b="b"/>
            <a:pathLst>
              <a:path w="6734051" h="4716642">
                <a:moveTo>
                  <a:pt x="0" y="0"/>
                </a:moveTo>
                <a:lnTo>
                  <a:pt x="6734051" y="0"/>
                </a:lnTo>
                <a:lnTo>
                  <a:pt x="6734051" y="4716641"/>
                </a:lnTo>
                <a:lnTo>
                  <a:pt x="0" y="4716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827370" y="4078039"/>
            <a:ext cx="6344646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Panas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Pembakaran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Piawai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(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Δ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Hc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5503D"/>
              </a:solidFill>
              <a:effectLst/>
              <a:uLnTx/>
              <a:uFillTx/>
              <a:latin typeface="Jella"/>
              <a:ea typeface="Jella"/>
              <a:cs typeface="Jella"/>
              <a:sym typeface="Jell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apabila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1 mol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bahan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dibakar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sepenuhnya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oksigen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pada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keadaan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piawai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5503D"/>
              </a:solidFill>
              <a:effectLst/>
              <a:uLnTx/>
              <a:uFillTx/>
              <a:latin typeface="Jella"/>
              <a:ea typeface="Jella"/>
              <a:cs typeface="Jella"/>
              <a:sym typeface="Jella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2D9E8DF0-4BDF-47FF-90D4-B94A522AB695}"/>
              </a:ext>
            </a:extLst>
          </p:cNvPr>
          <p:cNvSpPr txBox="1"/>
          <p:nvPr/>
        </p:nvSpPr>
        <p:spPr>
          <a:xfrm>
            <a:off x="2352486" y="4070097"/>
            <a:ext cx="6344646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Panas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Pembentukan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Piawai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(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Hf°)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5503D"/>
              </a:solidFill>
              <a:effectLst/>
              <a:uLnTx/>
              <a:uFillTx/>
              <a:latin typeface="Jella"/>
              <a:ea typeface="Jella"/>
              <a:cs typeface="Jella"/>
              <a:sym typeface="Jell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apabila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1 mol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sebatian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terbentuk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daripada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unsur-unsurnya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dalam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keadaan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piawai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5503D"/>
                </a:solidFill>
                <a:effectLst/>
                <a:uLnTx/>
                <a:uFillTx/>
                <a:latin typeface="Jella"/>
                <a:ea typeface="Jella"/>
                <a:cs typeface="Jella"/>
                <a:sym typeface="Jell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5503D"/>
              </a:solidFill>
              <a:effectLst/>
              <a:uLnTx/>
              <a:uFillTx/>
              <a:latin typeface="Jella"/>
              <a:ea typeface="Jella"/>
              <a:cs typeface="Jella"/>
              <a:sym typeface="Jella"/>
            </a:endParaRPr>
          </a:p>
        </p:txBody>
      </p:sp>
    </p:spTree>
    <p:extLst>
      <p:ext uri="{BB962C8B-B14F-4D97-AF65-F5344CB8AC3E}">
        <p14:creationId xmlns:p14="http://schemas.microsoft.com/office/powerpoint/2010/main" val="221814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80238" y="1317972"/>
            <a:ext cx="9927524" cy="220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50"/>
              </a:lnSpc>
            </a:pPr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Pengiraan</a:t>
            </a:r>
            <a:r>
              <a:rPr lang="en-US" sz="54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5400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Termokimia</a:t>
            </a:r>
            <a:endParaRPr lang="en-US" sz="5400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>
              <a:lnSpc>
                <a:spcPts val="8850"/>
              </a:lnSpc>
            </a:pPr>
            <a:endParaRPr lang="en-US" sz="5400" spc="420" dirty="0">
              <a:solidFill>
                <a:srgbClr val="65503D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00930" y="2682607"/>
            <a:ext cx="9044028" cy="615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Persamaan</a:t>
            </a:r>
            <a:r>
              <a:rPr lang="en-US" sz="2499" b="1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Umum</a:t>
            </a:r>
            <a:endParaRPr lang="en-US" sz="2499" b="1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q = mc</a:t>
            </a:r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</a:t>
            </a:r>
          </a:p>
          <a:p>
            <a:pPr algn="l"/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q =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tenaga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(J)</a:t>
            </a:r>
          </a:p>
          <a:p>
            <a:pPr algn="l"/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m =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jisim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bahan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(g)</a:t>
            </a:r>
          </a:p>
          <a:p>
            <a:pPr algn="l"/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c =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kapasiti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tentu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(J/g·°C)</a:t>
            </a:r>
          </a:p>
          <a:p>
            <a:pPr algn="l"/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T =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suhu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(°C)</a:t>
            </a:r>
          </a:p>
          <a:p>
            <a:pPr algn="l"/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/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Perubahan</a:t>
            </a:r>
            <a:r>
              <a:rPr lang="en-US" sz="2499" b="1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Entalpi</a:t>
            </a:r>
            <a:r>
              <a:rPr lang="en-US" sz="2499" b="1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Berdasarkan</a:t>
            </a:r>
            <a:r>
              <a:rPr lang="en-US" sz="2499" b="1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b="1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Haba</a:t>
            </a:r>
            <a:endParaRPr lang="en-US" sz="2499" b="1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ctr"/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 = − q</a:t>
            </a:r>
          </a:p>
          <a:p>
            <a:pPr algn="ctr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    n</a:t>
            </a:r>
          </a:p>
          <a:p>
            <a:pPr algn="l"/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pPr algn="l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n = mol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bahan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bertindak</a:t>
            </a:r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AA5D95-8AB3-4AFC-B7D8-804DC87989E1}"/>
              </a:ext>
            </a:extLst>
          </p:cNvPr>
          <p:cNvCxnSpPr/>
          <p:nvPr/>
        </p:nvCxnSpPr>
        <p:spPr>
          <a:xfrm>
            <a:off x="8001000" y="7641371"/>
            <a:ext cx="76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80238" y="1438055"/>
            <a:ext cx="9927524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420" dirty="0" err="1">
                <a:solidFill>
                  <a:srgbClr val="65503D"/>
                </a:solidFill>
                <a:latin typeface="Wedges"/>
                <a:ea typeface="Wedges"/>
                <a:cs typeface="Wedges"/>
                <a:sym typeface="Wedges"/>
              </a:rPr>
              <a:t>Contoh</a:t>
            </a:r>
            <a:r>
              <a:rPr lang="en-US" sz="5400" spc="420" dirty="0">
                <a:solidFill>
                  <a:srgbClr val="65503D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  <a:r>
              <a:rPr lang="en-US" sz="5400" spc="420" dirty="0" err="1">
                <a:solidFill>
                  <a:srgbClr val="65503D"/>
                </a:solidFill>
                <a:latin typeface="Wedges"/>
                <a:ea typeface="Wedges"/>
                <a:cs typeface="Wedges"/>
                <a:sym typeface="Wedges"/>
              </a:rPr>
              <a:t>soalan</a:t>
            </a:r>
            <a:endParaRPr lang="en-US" sz="5400" spc="420" dirty="0">
              <a:solidFill>
                <a:srgbClr val="65503D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86015" y="2437549"/>
            <a:ext cx="13998536" cy="576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Soalan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Diberi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Hf°(CO₂(g)) = –393.5 kJ/mol</a:t>
            </a: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Hf°(H₂O(l)) = –285.8 kJ/mol</a:t>
            </a: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</a:t>
            </a:r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Hf°(C₂H₆(g)) = –84.7 kJ/mol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Hitung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H°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bagi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pembakaran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</a:t>
            </a:r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lengkap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C₂H₆(g):</a:t>
            </a:r>
          </a:p>
          <a:p>
            <a:pPr algn="ctr"/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C</a:t>
            </a:r>
            <a:r>
              <a:rPr lang="en-US" sz="2000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2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6(g) 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+ 72O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2(g) 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→ 2CO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2(g) 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+ 3H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2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O</a:t>
            </a:r>
            <a:r>
              <a:rPr lang="en-US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(l)</a:t>
            </a:r>
          </a:p>
          <a:p>
            <a:endParaRPr lang="en-US" sz="2499" dirty="0">
              <a:solidFill>
                <a:srgbClr val="65503D"/>
              </a:solidFill>
              <a:latin typeface="Jella"/>
              <a:ea typeface="Jella"/>
              <a:cs typeface="Jella"/>
              <a:sym typeface="Jella"/>
            </a:endParaRPr>
          </a:p>
          <a:p>
            <a:r>
              <a:rPr lang="en-US" sz="2499" dirty="0" err="1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Jawapan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:</a:t>
            </a:r>
          </a:p>
          <a:p>
            <a:r>
              <a:rPr lang="el-GR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Δ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H∘ = [2(−393.5) + 3(−285.8)] − [1(−84.7)]</a:t>
            </a:r>
          </a:p>
          <a:p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   =[−787 + (−857.4)] − (−84.7) </a:t>
            </a:r>
          </a:p>
          <a:p>
            <a:r>
              <a:rPr lang="en-US" sz="2499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       = </a:t>
            </a:r>
            <a:r>
              <a:rPr lang="en-US" sz="2499" dirty="0">
                <a:solidFill>
                  <a:srgbClr val="65503D"/>
                </a:solidFill>
                <a:latin typeface="Jella"/>
                <a:ea typeface="Jella"/>
                <a:cs typeface="Jella"/>
                <a:sym typeface="Jella"/>
              </a:rPr>
              <a:t>−1644.4 + 84.7 = −1559.7 kJ/mol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88489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594</Words>
  <Application>Microsoft Office PowerPoint</Application>
  <PresentationFormat>Custom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Wedges</vt:lpstr>
      <vt:lpstr>Arial</vt:lpstr>
      <vt:lpstr>Jella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6</cp:revision>
  <dcterms:created xsi:type="dcterms:W3CDTF">2006-08-16T00:00:00Z</dcterms:created>
  <dcterms:modified xsi:type="dcterms:W3CDTF">2025-08-07T13:41:37Z</dcterms:modified>
  <dc:identifier>DAGvH7iDi0U</dc:identifier>
</cp:coreProperties>
</file>