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8" r:id="rId10"/>
    <p:sldId id="269" r:id="rId11"/>
    <p:sldId id="263" r:id="rId12"/>
    <p:sldId id="270" r:id="rId13"/>
    <p:sldId id="271" r:id="rId14"/>
    <p:sldId id="264" r:id="rId15"/>
    <p:sldId id="265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hewy" panose="020B0604020202020204" charset="0"/>
      <p:regular r:id="rId21"/>
    </p:embeddedFont>
    <p:embeddedFont>
      <p:font typeface="Hammersmith On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12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25.svg"/><Relationship Id="rId9" Type="http://schemas.openxmlformats.org/officeDocument/2006/relationships/image" Target="../media/image12.png"/><Relationship Id="rId1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7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svg"/><Relationship Id="rId4" Type="http://schemas.openxmlformats.org/officeDocument/2006/relationships/image" Target="../media/image17.svg"/><Relationship Id="rId9" Type="http://schemas.openxmlformats.org/officeDocument/2006/relationships/image" Target="../media/image24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31.svg"/><Relationship Id="rId4" Type="http://schemas.openxmlformats.org/officeDocument/2006/relationships/image" Target="../media/image17.sv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31.svg"/><Relationship Id="rId4" Type="http://schemas.openxmlformats.org/officeDocument/2006/relationships/image" Target="../media/image17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0" Type="http://schemas.openxmlformats.org/officeDocument/2006/relationships/image" Target="../media/image35.svg"/><Relationship Id="rId4" Type="http://schemas.openxmlformats.org/officeDocument/2006/relationships/image" Target="../media/image17.svg"/><Relationship Id="rId9" Type="http://schemas.openxmlformats.org/officeDocument/2006/relationships/image" Target="../media/image34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6941" y="814425"/>
            <a:ext cx="15074119" cy="8196552"/>
          </a:xfrm>
          <a:custGeom>
            <a:avLst/>
            <a:gdLst/>
            <a:ahLst/>
            <a:cxnLst/>
            <a:rect l="l" t="t" r="r" b="b"/>
            <a:pathLst>
              <a:path w="15074119" h="8196552">
                <a:moveTo>
                  <a:pt x="0" y="0"/>
                </a:moveTo>
                <a:lnTo>
                  <a:pt x="15074118" y="0"/>
                </a:lnTo>
                <a:lnTo>
                  <a:pt x="15074118" y="8196552"/>
                </a:lnTo>
                <a:lnTo>
                  <a:pt x="0" y="8196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2008777" y="4903484"/>
            <a:ext cx="4969287" cy="1105666"/>
          </a:xfrm>
          <a:custGeom>
            <a:avLst/>
            <a:gdLst/>
            <a:ahLst/>
            <a:cxnLst/>
            <a:rect l="l" t="t" r="r" b="b"/>
            <a:pathLst>
              <a:path w="4969287" h="1105666">
                <a:moveTo>
                  <a:pt x="0" y="0"/>
                </a:moveTo>
                <a:lnTo>
                  <a:pt x="4969287" y="0"/>
                </a:lnTo>
                <a:lnTo>
                  <a:pt x="4969287" y="1105666"/>
                </a:lnTo>
                <a:lnTo>
                  <a:pt x="0" y="110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5186295" y="4903484"/>
            <a:ext cx="4969287" cy="1105666"/>
          </a:xfrm>
          <a:custGeom>
            <a:avLst/>
            <a:gdLst/>
            <a:ahLst/>
            <a:cxnLst/>
            <a:rect l="l" t="t" r="r" b="b"/>
            <a:pathLst>
              <a:path w="4969287" h="1105666">
                <a:moveTo>
                  <a:pt x="0" y="0"/>
                </a:moveTo>
                <a:lnTo>
                  <a:pt x="4969287" y="0"/>
                </a:lnTo>
                <a:lnTo>
                  <a:pt x="4969287" y="1105666"/>
                </a:lnTo>
                <a:lnTo>
                  <a:pt x="0" y="110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7021" y="7395465"/>
            <a:ext cx="3466170" cy="1917948"/>
          </a:xfrm>
          <a:custGeom>
            <a:avLst/>
            <a:gdLst/>
            <a:ahLst/>
            <a:cxnLst/>
            <a:rect l="l" t="t" r="r" b="b"/>
            <a:pathLst>
              <a:path w="3466170" h="1917948">
                <a:moveTo>
                  <a:pt x="0" y="0"/>
                </a:moveTo>
                <a:lnTo>
                  <a:pt x="3466170" y="0"/>
                </a:lnTo>
                <a:lnTo>
                  <a:pt x="3466170" y="1917948"/>
                </a:lnTo>
                <a:lnTo>
                  <a:pt x="0" y="19179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48708">
            <a:off x="600471" y="628361"/>
            <a:ext cx="2279565" cy="2289103"/>
          </a:xfrm>
          <a:custGeom>
            <a:avLst/>
            <a:gdLst/>
            <a:ahLst/>
            <a:cxnLst/>
            <a:rect l="l" t="t" r="r" b="b"/>
            <a:pathLst>
              <a:path w="2279565" h="2289103">
                <a:moveTo>
                  <a:pt x="0" y="0"/>
                </a:moveTo>
                <a:lnTo>
                  <a:pt x="2279565" y="0"/>
                </a:lnTo>
                <a:lnTo>
                  <a:pt x="2279565" y="2289103"/>
                </a:lnTo>
                <a:lnTo>
                  <a:pt x="0" y="22891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68684" y="338037"/>
            <a:ext cx="3236419" cy="2633636"/>
          </a:xfrm>
          <a:custGeom>
            <a:avLst/>
            <a:gdLst/>
            <a:ahLst/>
            <a:cxnLst/>
            <a:rect l="l" t="t" r="r" b="b"/>
            <a:pathLst>
              <a:path w="3236419" h="2633636">
                <a:moveTo>
                  <a:pt x="0" y="0"/>
                </a:moveTo>
                <a:lnTo>
                  <a:pt x="3236420" y="0"/>
                </a:lnTo>
                <a:lnTo>
                  <a:pt x="3236420" y="2633636"/>
                </a:lnTo>
                <a:lnTo>
                  <a:pt x="0" y="26336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63051" y="6681028"/>
            <a:ext cx="2237120" cy="2728195"/>
          </a:xfrm>
          <a:custGeom>
            <a:avLst/>
            <a:gdLst/>
            <a:ahLst/>
            <a:cxnLst/>
            <a:rect l="l" t="t" r="r" b="b"/>
            <a:pathLst>
              <a:path w="2237120" h="2728195">
                <a:moveTo>
                  <a:pt x="0" y="0"/>
                </a:moveTo>
                <a:lnTo>
                  <a:pt x="2237120" y="0"/>
                </a:lnTo>
                <a:lnTo>
                  <a:pt x="2237120" y="2728195"/>
                </a:lnTo>
                <a:lnTo>
                  <a:pt x="0" y="2728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29183" y="269730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0" y="0"/>
                </a:moveTo>
                <a:lnTo>
                  <a:pt x="2048568" y="0"/>
                </a:lnTo>
                <a:lnTo>
                  <a:pt x="2048568" y="2759014"/>
                </a:lnTo>
                <a:lnTo>
                  <a:pt x="0" y="27590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2520286" y="297167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523229" y="3884027"/>
            <a:ext cx="700029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BILANGAN KUANTUM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48708">
            <a:off x="175110" y="371985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0" y="0"/>
                </a:moveTo>
                <a:lnTo>
                  <a:pt x="2921516" y="0"/>
                </a:lnTo>
                <a:lnTo>
                  <a:pt x="2921516" y="2933740"/>
                </a:lnTo>
                <a:lnTo>
                  <a:pt x="0" y="293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426900" flipH="1">
            <a:off x="14656615" y="6756169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2921517" y="0"/>
                </a:moveTo>
                <a:lnTo>
                  <a:pt x="0" y="0"/>
                </a:lnTo>
                <a:lnTo>
                  <a:pt x="0" y="2933741"/>
                </a:lnTo>
                <a:lnTo>
                  <a:pt x="2921517" y="2933741"/>
                </a:lnTo>
                <a:lnTo>
                  <a:pt x="292151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39973">
            <a:off x="476523" y="6606373"/>
            <a:ext cx="2107434" cy="3280053"/>
          </a:xfrm>
          <a:custGeom>
            <a:avLst/>
            <a:gdLst/>
            <a:ahLst/>
            <a:cxnLst/>
            <a:rect l="l" t="t" r="r" b="b"/>
            <a:pathLst>
              <a:path w="2107434" h="3280053">
                <a:moveTo>
                  <a:pt x="0" y="0"/>
                </a:moveTo>
                <a:lnTo>
                  <a:pt x="2107434" y="0"/>
                </a:lnTo>
                <a:lnTo>
                  <a:pt x="2107434" y="3280053"/>
                </a:lnTo>
                <a:lnTo>
                  <a:pt x="0" y="32800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08666" y="1971544"/>
            <a:ext cx="10606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Contoh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Soalan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&amp;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Penjelasan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31854" y="3568691"/>
            <a:ext cx="10683289" cy="345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Contoh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  <a:b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Adakah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bilangan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kuantum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berikut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3, l = 2, ml = +3,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-½?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Jawapan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sah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Sebab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Nilai ml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mesti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antara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-2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hingga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+2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jika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 = 2. Jadi ml = +3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8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4264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3160" y="7561682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95966" y="670678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01582">
            <a:off x="14483728" y="6734691"/>
            <a:ext cx="3003637" cy="2860964"/>
          </a:xfrm>
          <a:custGeom>
            <a:avLst/>
            <a:gdLst/>
            <a:ahLst/>
            <a:cxnLst/>
            <a:rect l="l" t="t" r="r" b="b"/>
            <a:pathLst>
              <a:path w="3003637" h="2860964">
                <a:moveTo>
                  <a:pt x="0" y="0"/>
                </a:moveTo>
                <a:lnTo>
                  <a:pt x="3003637" y="0"/>
                </a:lnTo>
                <a:lnTo>
                  <a:pt x="3003637" y="2860965"/>
                </a:lnTo>
                <a:lnTo>
                  <a:pt x="0" y="2860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99192" y="319265"/>
            <a:ext cx="2980068" cy="3166075"/>
          </a:xfrm>
          <a:custGeom>
            <a:avLst/>
            <a:gdLst/>
            <a:ahLst/>
            <a:cxnLst/>
            <a:rect l="l" t="t" r="r" b="b"/>
            <a:pathLst>
              <a:path w="2980068" h="3166075">
                <a:moveTo>
                  <a:pt x="2980068" y="0"/>
                </a:moveTo>
                <a:lnTo>
                  <a:pt x="0" y="0"/>
                </a:lnTo>
                <a:lnTo>
                  <a:pt x="0" y="3166075"/>
                </a:lnTo>
                <a:lnTo>
                  <a:pt x="2980068" y="3166075"/>
                </a:lnTo>
                <a:lnTo>
                  <a:pt x="29800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12677" y="3189091"/>
            <a:ext cx="10683289" cy="542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D" sz="3200" b="1" dirty="0" err="1"/>
              <a:t>Contoh</a:t>
            </a:r>
            <a:r>
              <a:rPr lang="en-ID" sz="3200" b="1" dirty="0"/>
              <a:t> 3: </a:t>
            </a:r>
          </a:p>
          <a:p>
            <a:r>
              <a:rPr lang="en-ID" sz="3200" b="1" dirty="0" err="1"/>
              <a:t>Tentukan</a:t>
            </a:r>
            <a:r>
              <a:rPr lang="en-ID" sz="3200" b="1" dirty="0"/>
              <a:t> set </a:t>
            </a:r>
            <a:r>
              <a:rPr lang="en-ID" sz="3200" b="1" dirty="0" err="1"/>
              <a:t>bilangan</a:t>
            </a:r>
            <a:r>
              <a:rPr lang="en-ID" sz="3200" b="1" dirty="0"/>
              <a:t> </a:t>
            </a:r>
            <a:r>
              <a:rPr lang="en-ID" sz="3200" b="1" dirty="0" err="1"/>
              <a:t>kuantum</a:t>
            </a:r>
            <a:r>
              <a:rPr lang="en-ID" sz="3200" b="1" dirty="0"/>
              <a:t> </a:t>
            </a:r>
            <a:r>
              <a:rPr lang="en-ID" sz="3200" b="1" dirty="0" err="1"/>
              <a:t>untuk</a:t>
            </a:r>
            <a:r>
              <a:rPr lang="en-ID" sz="3200" b="1" dirty="0"/>
              <a:t> </a:t>
            </a:r>
            <a:r>
              <a:rPr lang="en-ID" sz="3200" b="1" dirty="0" err="1"/>
              <a:t>elektron</a:t>
            </a:r>
            <a:r>
              <a:rPr lang="en-ID" sz="3200" b="1" dirty="0"/>
              <a:t> </a:t>
            </a:r>
            <a:r>
              <a:rPr lang="en-ID" sz="3200" b="1" dirty="0" err="1"/>
              <a:t>terakhir</a:t>
            </a:r>
            <a:r>
              <a:rPr lang="en-ID" sz="3200" b="1" dirty="0"/>
              <a:t>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unsur</a:t>
            </a:r>
            <a:r>
              <a:rPr lang="en-ID" sz="3200" b="1" dirty="0"/>
              <a:t> Z = 29 (</a:t>
            </a:r>
            <a:r>
              <a:rPr lang="en-ID" sz="3200" b="1" dirty="0" err="1"/>
              <a:t>Kuprum</a:t>
            </a:r>
            <a:r>
              <a:rPr lang="en-ID" sz="3200" b="1" dirty="0"/>
              <a:t>, Cu).</a:t>
            </a:r>
          </a:p>
          <a:p>
            <a:r>
              <a:rPr lang="en-ID" sz="3200" dirty="0" err="1"/>
              <a:t>Konfigurasi</a:t>
            </a:r>
            <a:r>
              <a:rPr lang="en-ID" sz="3200" dirty="0"/>
              <a:t> </a:t>
            </a:r>
            <a:r>
              <a:rPr lang="en-ID" sz="3200" dirty="0" err="1"/>
              <a:t>sebenar</a:t>
            </a:r>
            <a:r>
              <a:rPr lang="en-ID" sz="3200" dirty="0"/>
              <a:t> Cu = [</a:t>
            </a:r>
            <a:r>
              <a:rPr lang="en-ID" sz="3200" dirty="0" err="1"/>
              <a:t>Ar</a:t>
            </a:r>
            <a:r>
              <a:rPr lang="en-ID" sz="3200" dirty="0"/>
              <a:t>] 4s¹ 3d¹⁰</a:t>
            </a:r>
            <a:br>
              <a:rPr lang="en-ID" sz="3200" dirty="0"/>
            </a:b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terakhir</a:t>
            </a:r>
            <a:r>
              <a:rPr lang="en-ID" sz="3200" dirty="0"/>
              <a:t> → 4s¹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dirty="0"/>
              <a:t>n =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dirty="0"/>
              <a:t>l = 0 (</a:t>
            </a:r>
            <a:r>
              <a:rPr lang="en-ID" sz="3200" dirty="0" err="1"/>
              <a:t>subtingkat</a:t>
            </a:r>
            <a:r>
              <a:rPr lang="en-ID" sz="3200" dirty="0"/>
              <a:t> 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dirty="0"/>
              <a:t>ml = 0 (</a:t>
            </a:r>
            <a:r>
              <a:rPr lang="en-ID" sz="3200" dirty="0" err="1"/>
              <a:t>hanya</a:t>
            </a:r>
            <a:r>
              <a:rPr lang="en-ID" sz="3200" dirty="0"/>
              <a:t> 1 orbital 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dirty="0" err="1"/>
              <a:t>ms</a:t>
            </a:r>
            <a:r>
              <a:rPr lang="en-ID" sz="3200" dirty="0"/>
              <a:t> = +½ </a:t>
            </a:r>
            <a:r>
              <a:rPr lang="en-ID" sz="3200" dirty="0" err="1"/>
              <a:t>atau</a:t>
            </a:r>
            <a:r>
              <a:rPr lang="en-ID" sz="3200" dirty="0"/>
              <a:t> -½ (</a:t>
            </a:r>
            <a:r>
              <a:rPr lang="en-ID" sz="3200" dirty="0" err="1"/>
              <a:t>pilih</a:t>
            </a:r>
            <a:r>
              <a:rPr lang="en-ID" sz="3200" dirty="0"/>
              <a:t> salah </a:t>
            </a:r>
            <a:r>
              <a:rPr lang="en-ID" sz="3200" dirty="0" err="1"/>
              <a:t>satu</a:t>
            </a:r>
            <a:r>
              <a:rPr lang="en-ID" sz="3200" dirty="0"/>
              <a:t>)</a:t>
            </a:r>
          </a:p>
          <a:p>
            <a:r>
              <a:rPr lang="en-ID" sz="3200" dirty="0"/>
              <a:t>✔ </a:t>
            </a:r>
            <a:r>
              <a:rPr lang="en-ID" sz="3200" b="1" dirty="0"/>
              <a:t>Set </a:t>
            </a:r>
            <a:r>
              <a:rPr lang="en-ID" sz="3200" b="1" dirty="0" err="1"/>
              <a:t>bilangan</a:t>
            </a:r>
            <a:r>
              <a:rPr lang="en-ID" sz="3200" b="1" dirty="0"/>
              <a:t> </a:t>
            </a:r>
            <a:r>
              <a:rPr lang="en-ID" sz="3200" b="1" dirty="0" err="1"/>
              <a:t>kuantum</a:t>
            </a:r>
            <a:r>
              <a:rPr lang="en-ID" sz="3200" b="1" dirty="0"/>
              <a:t>: (4, 0, 0, +½)</a:t>
            </a:r>
            <a:endParaRPr lang="en-ID" sz="3200" dirty="0"/>
          </a:p>
          <a:p>
            <a:pPr>
              <a:lnSpc>
                <a:spcPts val="3897"/>
              </a:lnSpc>
            </a:pPr>
            <a:endParaRPr lang="en-US" sz="32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7663B04-CD1C-47F5-BADE-9BD4ADC39CED}"/>
              </a:ext>
            </a:extLst>
          </p:cNvPr>
          <p:cNvSpPr txBox="1"/>
          <p:nvPr/>
        </p:nvSpPr>
        <p:spPr>
          <a:xfrm>
            <a:off x="3662083" y="1817344"/>
            <a:ext cx="10606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Contoh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Soalan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&amp;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Penjelasan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3160" y="7561682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95966" y="670678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01582">
            <a:off x="14483728" y="6734691"/>
            <a:ext cx="3003637" cy="2860964"/>
          </a:xfrm>
          <a:custGeom>
            <a:avLst/>
            <a:gdLst/>
            <a:ahLst/>
            <a:cxnLst/>
            <a:rect l="l" t="t" r="r" b="b"/>
            <a:pathLst>
              <a:path w="3003637" h="2860964">
                <a:moveTo>
                  <a:pt x="0" y="0"/>
                </a:moveTo>
                <a:lnTo>
                  <a:pt x="3003637" y="0"/>
                </a:lnTo>
                <a:lnTo>
                  <a:pt x="3003637" y="2860965"/>
                </a:lnTo>
                <a:lnTo>
                  <a:pt x="0" y="2860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99192" y="319265"/>
            <a:ext cx="2980068" cy="3166075"/>
          </a:xfrm>
          <a:custGeom>
            <a:avLst/>
            <a:gdLst/>
            <a:ahLst/>
            <a:cxnLst/>
            <a:rect l="l" t="t" r="r" b="b"/>
            <a:pathLst>
              <a:path w="2980068" h="3166075">
                <a:moveTo>
                  <a:pt x="2980068" y="0"/>
                </a:moveTo>
                <a:lnTo>
                  <a:pt x="0" y="0"/>
                </a:lnTo>
                <a:lnTo>
                  <a:pt x="0" y="3166075"/>
                </a:lnTo>
                <a:lnTo>
                  <a:pt x="2980068" y="3166075"/>
                </a:lnTo>
                <a:lnTo>
                  <a:pt x="29800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08666" y="3464427"/>
            <a:ext cx="11707534" cy="3947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 err="1"/>
              <a:t>Contoh</a:t>
            </a:r>
            <a:r>
              <a:rPr lang="en-ID" sz="3200" b="1" dirty="0"/>
              <a:t> 4: </a:t>
            </a:r>
          </a:p>
          <a:p>
            <a:r>
              <a:rPr lang="en-ID" sz="3200" b="1" dirty="0" err="1"/>
              <a:t>Adakah</a:t>
            </a:r>
            <a:r>
              <a:rPr lang="en-ID" sz="3200" b="1" dirty="0"/>
              <a:t> (n = 4, l = 3, ml = -2, </a:t>
            </a:r>
            <a:r>
              <a:rPr lang="en-ID" sz="3200" b="1" dirty="0" err="1"/>
              <a:t>ms</a:t>
            </a:r>
            <a:r>
              <a:rPr lang="en-ID" sz="3200" b="1" dirty="0"/>
              <a:t> = +½) </a:t>
            </a:r>
            <a:r>
              <a:rPr lang="en-ID" sz="3200" b="1" dirty="0" err="1"/>
              <a:t>satu</a:t>
            </a:r>
            <a:r>
              <a:rPr lang="en-ID" sz="3200" b="1" dirty="0"/>
              <a:t> set yang </a:t>
            </a:r>
            <a:r>
              <a:rPr lang="en-ID" sz="3200" b="1" dirty="0" err="1"/>
              <a:t>sah</a:t>
            </a:r>
            <a:r>
              <a:rPr lang="en-ID" sz="3200" b="1" dirty="0"/>
              <a:t>?</a:t>
            </a:r>
          </a:p>
          <a:p>
            <a:r>
              <a:rPr lang="en-ID" sz="3200" dirty="0"/>
              <a:t>✔ </a:t>
            </a:r>
            <a:r>
              <a:rPr lang="en-ID" sz="3200" dirty="0" err="1"/>
              <a:t>Semak</a:t>
            </a:r>
            <a:r>
              <a:rPr lang="en-ID" sz="3200" dirty="0"/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3200" dirty="0"/>
              <a:t>l = 3 </a:t>
            </a:r>
            <a:r>
              <a:rPr lang="en-ID" sz="3200" dirty="0" err="1"/>
              <a:t>sah</a:t>
            </a:r>
            <a:r>
              <a:rPr lang="en-ID" sz="3200" dirty="0"/>
              <a:t> </a:t>
            </a:r>
            <a:r>
              <a:rPr lang="en-ID" sz="3200" dirty="0" err="1"/>
              <a:t>jika</a:t>
            </a:r>
            <a:r>
              <a:rPr lang="en-ID" sz="3200" dirty="0"/>
              <a:t> n ≥ 4 (✓)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3200" dirty="0"/>
              <a:t>ml </a:t>
            </a:r>
            <a:r>
              <a:rPr lang="en-ID" sz="3200" dirty="0" err="1"/>
              <a:t>mesti</a:t>
            </a:r>
            <a:r>
              <a:rPr lang="en-ID" sz="3200" dirty="0"/>
              <a:t> </a:t>
            </a:r>
            <a:r>
              <a:rPr lang="en-ID" sz="3200" dirty="0" err="1"/>
              <a:t>antara</a:t>
            </a:r>
            <a:r>
              <a:rPr lang="en-ID" sz="3200" dirty="0"/>
              <a:t> -3 </a:t>
            </a:r>
            <a:r>
              <a:rPr lang="en-ID" sz="3200" dirty="0" err="1"/>
              <a:t>hingga</a:t>
            </a:r>
            <a:r>
              <a:rPr lang="en-ID" sz="3200" dirty="0"/>
              <a:t> +3 → ml = -2 (✓)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3200" dirty="0" err="1"/>
              <a:t>ms</a:t>
            </a:r>
            <a:r>
              <a:rPr lang="en-ID" sz="3200" dirty="0"/>
              <a:t> = +½ (✓)</a:t>
            </a:r>
          </a:p>
          <a:p>
            <a:r>
              <a:rPr lang="en-ID" sz="3200" dirty="0"/>
              <a:t>✅ </a:t>
            </a:r>
            <a:r>
              <a:rPr lang="en-ID" sz="3200" b="1" dirty="0"/>
              <a:t>Sah</a:t>
            </a:r>
            <a:endParaRPr lang="en-ID" sz="3200" dirty="0"/>
          </a:p>
          <a:p>
            <a:pPr marL="0" marR="0" lvl="0" indent="0" algn="l" defTabSz="914400" rtl="0" eaLnBrk="1" fontAlgn="auto" latinLnBrk="0" hangingPunct="1">
              <a:lnSpc>
                <a:spcPts val="38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7663B04-CD1C-47F5-BADE-9BD4ADC39CED}"/>
              </a:ext>
            </a:extLst>
          </p:cNvPr>
          <p:cNvSpPr txBox="1"/>
          <p:nvPr/>
        </p:nvSpPr>
        <p:spPr>
          <a:xfrm>
            <a:off x="3608666" y="2064605"/>
            <a:ext cx="10606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Contoh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Soalan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&amp;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Penjelasan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</p:spTree>
    <p:extLst>
      <p:ext uri="{BB962C8B-B14F-4D97-AF65-F5344CB8AC3E}">
        <p14:creationId xmlns:p14="http://schemas.microsoft.com/office/powerpoint/2010/main" val="3582141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3160" y="7561682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95966" y="670678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01582">
            <a:off x="14483728" y="6734691"/>
            <a:ext cx="3003637" cy="2860964"/>
          </a:xfrm>
          <a:custGeom>
            <a:avLst/>
            <a:gdLst/>
            <a:ahLst/>
            <a:cxnLst/>
            <a:rect l="l" t="t" r="r" b="b"/>
            <a:pathLst>
              <a:path w="3003637" h="2860964">
                <a:moveTo>
                  <a:pt x="0" y="0"/>
                </a:moveTo>
                <a:lnTo>
                  <a:pt x="3003637" y="0"/>
                </a:lnTo>
                <a:lnTo>
                  <a:pt x="3003637" y="2860965"/>
                </a:lnTo>
                <a:lnTo>
                  <a:pt x="0" y="2860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99192" y="319265"/>
            <a:ext cx="2980068" cy="3166075"/>
          </a:xfrm>
          <a:custGeom>
            <a:avLst/>
            <a:gdLst/>
            <a:ahLst/>
            <a:cxnLst/>
            <a:rect l="l" t="t" r="r" b="b"/>
            <a:pathLst>
              <a:path w="2980068" h="3166075">
                <a:moveTo>
                  <a:pt x="2980068" y="0"/>
                </a:moveTo>
                <a:lnTo>
                  <a:pt x="0" y="0"/>
                </a:lnTo>
                <a:lnTo>
                  <a:pt x="0" y="3166075"/>
                </a:lnTo>
                <a:lnTo>
                  <a:pt x="2980068" y="3166075"/>
                </a:lnTo>
                <a:lnTo>
                  <a:pt x="29800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38987" y="3293856"/>
            <a:ext cx="10683289" cy="522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D" sz="2800" b="1" dirty="0" err="1"/>
              <a:t>Contoh</a:t>
            </a:r>
            <a:r>
              <a:rPr lang="en-ID" sz="2800" b="1" dirty="0"/>
              <a:t> 5: </a:t>
            </a:r>
          </a:p>
          <a:p>
            <a:r>
              <a:rPr lang="en-ID" sz="2800" b="1" dirty="0" err="1"/>
              <a:t>Unsur</a:t>
            </a:r>
            <a:r>
              <a:rPr lang="en-ID" sz="2800" b="1" dirty="0"/>
              <a:t> Z = 47 (Perak, Ag). </a:t>
            </a:r>
            <a:r>
              <a:rPr lang="en-ID" sz="2800" b="1" dirty="0" err="1"/>
              <a:t>Tentukan</a:t>
            </a:r>
            <a:r>
              <a:rPr lang="en-ID" sz="2800" b="1" dirty="0"/>
              <a:t> set </a:t>
            </a:r>
            <a:r>
              <a:rPr lang="en-ID" sz="2800" b="1" dirty="0" err="1"/>
              <a:t>bilangan</a:t>
            </a:r>
            <a:r>
              <a:rPr lang="en-ID" sz="2800" b="1" dirty="0"/>
              <a:t> </a:t>
            </a:r>
            <a:r>
              <a:rPr lang="en-ID" sz="2800" b="1" dirty="0" err="1"/>
              <a:t>kuantum</a:t>
            </a:r>
            <a:r>
              <a:rPr lang="en-ID" sz="2800" b="1" dirty="0"/>
              <a:t> </a:t>
            </a:r>
            <a:r>
              <a:rPr lang="en-ID" sz="2800" b="1" dirty="0" err="1"/>
              <a:t>bagi</a:t>
            </a:r>
            <a:r>
              <a:rPr lang="en-ID" sz="2800" b="1" dirty="0"/>
              <a:t> </a:t>
            </a:r>
            <a:r>
              <a:rPr lang="en-ID" sz="2800" b="1" dirty="0" err="1"/>
              <a:t>elektron</a:t>
            </a:r>
            <a:r>
              <a:rPr lang="en-ID" sz="2800" b="1" dirty="0"/>
              <a:t> paling </a:t>
            </a:r>
            <a:r>
              <a:rPr lang="en-ID" sz="2800" b="1" dirty="0" err="1"/>
              <a:t>luar</a:t>
            </a:r>
            <a:r>
              <a:rPr lang="en-ID" sz="2800" b="1" dirty="0"/>
              <a:t>.</a:t>
            </a:r>
          </a:p>
          <a:p>
            <a:r>
              <a:rPr lang="en-ID" sz="2800" dirty="0" err="1"/>
              <a:t>Konfigurasi</a:t>
            </a:r>
            <a:r>
              <a:rPr lang="en-ID" sz="2800" dirty="0"/>
              <a:t> </a:t>
            </a:r>
            <a:r>
              <a:rPr lang="en-ID" sz="2800" dirty="0" err="1"/>
              <a:t>sebenar</a:t>
            </a:r>
            <a:r>
              <a:rPr lang="en-ID" sz="2800" dirty="0"/>
              <a:t>:</a:t>
            </a:r>
            <a:br>
              <a:rPr lang="en-ID" sz="2800" dirty="0"/>
            </a:br>
            <a:r>
              <a:rPr lang="en-ID" sz="2800" dirty="0"/>
              <a:t>[Kr] 5s¹ 4d¹⁰</a:t>
            </a:r>
            <a:br>
              <a:rPr lang="en-ID" sz="2800" dirty="0"/>
            </a:br>
            <a:r>
              <a:rPr lang="en-ID" sz="2800" dirty="0"/>
              <a:t>→ </a:t>
            </a:r>
            <a:r>
              <a:rPr lang="en-ID" sz="2800" dirty="0" err="1"/>
              <a:t>Elektron</a:t>
            </a:r>
            <a:r>
              <a:rPr lang="en-ID" sz="2800" dirty="0"/>
              <a:t> </a:t>
            </a:r>
            <a:r>
              <a:rPr lang="en-ID" sz="2800" dirty="0" err="1"/>
              <a:t>terakhir</a:t>
            </a:r>
            <a:r>
              <a:rPr lang="en-ID" sz="2800" dirty="0"/>
              <a:t> di orbital 5s.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2800" dirty="0"/>
              <a:t>n = 5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2800" dirty="0"/>
              <a:t>l = 0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2800" dirty="0"/>
              <a:t>ml = 0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2800" dirty="0" err="1"/>
              <a:t>ms</a:t>
            </a:r>
            <a:r>
              <a:rPr lang="en-ID" sz="2800" dirty="0"/>
              <a:t> = +½</a:t>
            </a:r>
          </a:p>
          <a:p>
            <a:r>
              <a:rPr lang="en-ID" sz="2800" dirty="0"/>
              <a:t>✔ </a:t>
            </a:r>
            <a:r>
              <a:rPr lang="en-ID" sz="2800" dirty="0" err="1"/>
              <a:t>Jawapan</a:t>
            </a:r>
            <a:r>
              <a:rPr lang="en-ID" sz="2800" dirty="0"/>
              <a:t>: </a:t>
            </a:r>
            <a:r>
              <a:rPr lang="en-ID" sz="2800" b="1" dirty="0"/>
              <a:t>(5, 0, 0, +½)</a:t>
            </a:r>
            <a:endParaRPr lang="en-ID" sz="2800" dirty="0"/>
          </a:p>
          <a:p>
            <a:pPr marL="0" marR="0" lvl="0" indent="0" algn="l" defTabSz="914400" rtl="0" eaLnBrk="1" fontAlgn="auto" latinLnBrk="0" hangingPunct="1">
              <a:lnSpc>
                <a:spcPts val="38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7663B04-CD1C-47F5-BADE-9BD4ADC39CED}"/>
              </a:ext>
            </a:extLst>
          </p:cNvPr>
          <p:cNvSpPr txBox="1"/>
          <p:nvPr/>
        </p:nvSpPr>
        <p:spPr>
          <a:xfrm>
            <a:off x="3634374" y="2025857"/>
            <a:ext cx="10606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Contoh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Soalan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&amp;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Penjelasan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</p:spTree>
    <p:extLst>
      <p:ext uri="{BB962C8B-B14F-4D97-AF65-F5344CB8AC3E}">
        <p14:creationId xmlns:p14="http://schemas.microsoft.com/office/powerpoint/2010/main" val="1323850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70335" y="1759615"/>
            <a:ext cx="7823935" cy="148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87"/>
              </a:lnSpc>
            </a:pPr>
            <a:r>
              <a:rPr lang="en-US" sz="8562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KESIMPULAN</a:t>
            </a:r>
          </a:p>
        </p:txBody>
      </p:sp>
      <p:sp>
        <p:nvSpPr>
          <p:cNvPr id="6" name="Freeform 6"/>
          <p:cNvSpPr/>
          <p:nvPr/>
        </p:nvSpPr>
        <p:spPr>
          <a:xfrm>
            <a:off x="15900909" y="6579541"/>
            <a:ext cx="2950201" cy="3597806"/>
          </a:xfrm>
          <a:custGeom>
            <a:avLst/>
            <a:gdLst/>
            <a:ahLst/>
            <a:cxnLst/>
            <a:rect l="l" t="t" r="r" b="b"/>
            <a:pathLst>
              <a:path w="2950201" h="3597806">
                <a:moveTo>
                  <a:pt x="0" y="0"/>
                </a:moveTo>
                <a:lnTo>
                  <a:pt x="2950201" y="0"/>
                </a:lnTo>
                <a:lnTo>
                  <a:pt x="2950201" y="3597806"/>
                </a:lnTo>
                <a:lnTo>
                  <a:pt x="0" y="359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33728" y="7940960"/>
            <a:ext cx="2041707" cy="2041707"/>
          </a:xfrm>
          <a:custGeom>
            <a:avLst/>
            <a:gdLst/>
            <a:ahLst/>
            <a:cxnLst/>
            <a:rect l="l" t="t" r="r" b="b"/>
            <a:pathLst>
              <a:path w="2041707" h="2041707">
                <a:moveTo>
                  <a:pt x="0" y="0"/>
                </a:moveTo>
                <a:lnTo>
                  <a:pt x="2041707" y="0"/>
                </a:lnTo>
                <a:lnTo>
                  <a:pt x="2041707" y="2041707"/>
                </a:lnTo>
                <a:lnTo>
                  <a:pt x="0" y="2041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01065" y="3263081"/>
            <a:ext cx="13663374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dirty="0" err="1"/>
              <a:t>Bilangan</a:t>
            </a:r>
            <a:r>
              <a:rPr lang="en-ID" sz="3200" dirty="0"/>
              <a:t> </a:t>
            </a:r>
            <a:r>
              <a:rPr lang="en-ID" sz="3200" dirty="0" err="1"/>
              <a:t>kuantum</a:t>
            </a:r>
            <a:r>
              <a:rPr lang="en-ID" sz="3200" dirty="0"/>
              <a:t> </a:t>
            </a:r>
            <a:r>
              <a:rPr lang="en-ID" sz="3200" dirty="0" err="1"/>
              <a:t>menerangkan</a:t>
            </a:r>
            <a:r>
              <a:rPr lang="en-ID" sz="3200" dirty="0"/>
              <a:t> </a:t>
            </a:r>
            <a:r>
              <a:rPr lang="en-ID" sz="3200" dirty="0" err="1"/>
              <a:t>kedudukan</a:t>
            </a:r>
            <a:r>
              <a:rPr lang="en-ID" sz="3200" dirty="0"/>
              <a:t> dan </a:t>
            </a:r>
            <a:r>
              <a:rPr lang="en-ID" sz="3200" dirty="0" err="1"/>
              <a:t>sifat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atom. </a:t>
            </a:r>
            <a:r>
              <a:rPr lang="en-ID" sz="3200" dirty="0" err="1"/>
              <a:t>Terdapat</a:t>
            </a:r>
            <a:r>
              <a:rPr lang="en-ID" sz="3200" dirty="0"/>
              <a:t> 4 </a:t>
            </a:r>
            <a:r>
              <a:rPr lang="en-ID" sz="3200" dirty="0" err="1"/>
              <a:t>jenis</a:t>
            </a:r>
            <a:r>
              <a:rPr lang="en-ID" sz="3200" dirty="0"/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3200" b="1" dirty="0"/>
              <a:t>n</a:t>
            </a:r>
            <a:r>
              <a:rPr lang="en-ID" sz="3200" dirty="0"/>
              <a:t> (</a:t>
            </a:r>
            <a:r>
              <a:rPr lang="en-ID" sz="3200" dirty="0" err="1"/>
              <a:t>tenaga</a:t>
            </a:r>
            <a:r>
              <a:rPr lang="en-ID" sz="3200" dirty="0"/>
              <a:t> &amp; </a:t>
            </a:r>
            <a:r>
              <a:rPr lang="en-ID" sz="3200" dirty="0" err="1"/>
              <a:t>saiz</a:t>
            </a:r>
            <a:r>
              <a:rPr lang="en-ID" sz="3200" dirty="0"/>
              <a:t> orbital)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3200" b="1" dirty="0"/>
              <a:t>l</a:t>
            </a:r>
            <a:r>
              <a:rPr lang="en-ID" sz="3200" dirty="0"/>
              <a:t> (</a:t>
            </a:r>
            <a:r>
              <a:rPr lang="en-ID" sz="3200" dirty="0" err="1"/>
              <a:t>bentuk</a:t>
            </a:r>
            <a:r>
              <a:rPr lang="en-ID" sz="3200" dirty="0"/>
              <a:t> orbital)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3200" b="1" dirty="0"/>
              <a:t>ml</a:t>
            </a:r>
            <a:r>
              <a:rPr lang="en-ID" sz="3200" dirty="0"/>
              <a:t> (</a:t>
            </a:r>
            <a:r>
              <a:rPr lang="en-ID" sz="3200" dirty="0" err="1"/>
              <a:t>orientasi</a:t>
            </a:r>
            <a:r>
              <a:rPr lang="en-ID" sz="3200" dirty="0"/>
              <a:t> orbital)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D" sz="3200" b="1" dirty="0" err="1"/>
              <a:t>ms</a:t>
            </a:r>
            <a:r>
              <a:rPr lang="en-ID" sz="3200" dirty="0"/>
              <a:t> (</a:t>
            </a:r>
            <a:r>
              <a:rPr lang="en-ID" sz="3200" dirty="0" err="1"/>
              <a:t>arah</a:t>
            </a:r>
            <a:r>
              <a:rPr lang="en-ID" sz="3200" dirty="0"/>
              <a:t> </a:t>
            </a:r>
            <a:r>
              <a:rPr lang="en-ID" sz="3200" dirty="0" err="1"/>
              <a:t>putaran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)</a:t>
            </a:r>
          </a:p>
          <a:p>
            <a:r>
              <a:rPr lang="en-ID" sz="3200" dirty="0" err="1"/>
              <a:t>Pengisian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mengikuti</a:t>
            </a:r>
            <a:r>
              <a:rPr lang="en-ID" sz="3200" dirty="0"/>
              <a:t> </a:t>
            </a:r>
            <a:r>
              <a:rPr lang="en-ID" sz="3200" dirty="0" err="1"/>
              <a:t>prinsip</a:t>
            </a:r>
            <a:r>
              <a:rPr lang="en-ID" sz="3200" dirty="0"/>
              <a:t> Aufbau, </a:t>
            </a:r>
            <a:r>
              <a:rPr lang="en-ID" sz="3200" dirty="0" err="1"/>
              <a:t>larangan</a:t>
            </a:r>
            <a:r>
              <a:rPr lang="en-ID" sz="3200" dirty="0"/>
              <a:t> Pauli, dan </a:t>
            </a:r>
            <a:r>
              <a:rPr lang="en-ID" sz="3200" dirty="0" err="1"/>
              <a:t>peraturan</a:t>
            </a:r>
            <a:r>
              <a:rPr lang="en-ID" sz="3200" dirty="0"/>
              <a:t> Hund.</a:t>
            </a:r>
            <a:br>
              <a:rPr lang="en-ID" sz="3200" dirty="0"/>
            </a:b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atom </a:t>
            </a:r>
            <a:r>
              <a:rPr lang="en-ID" sz="3200" dirty="0" err="1"/>
              <a:t>mesti</a:t>
            </a:r>
            <a:r>
              <a:rPr lang="en-ID" sz="3200" dirty="0"/>
              <a:t> punya set </a:t>
            </a:r>
            <a:r>
              <a:rPr lang="en-ID" sz="3200" dirty="0" err="1"/>
              <a:t>bilangan</a:t>
            </a:r>
            <a:r>
              <a:rPr lang="en-ID" sz="3200" dirty="0"/>
              <a:t> </a:t>
            </a:r>
            <a:r>
              <a:rPr lang="en-ID" sz="3200" dirty="0" err="1"/>
              <a:t>kuantum</a:t>
            </a:r>
            <a:r>
              <a:rPr lang="en-ID" sz="3200" dirty="0"/>
              <a:t> yang </a:t>
            </a:r>
            <a:r>
              <a:rPr lang="en-ID" sz="3200" dirty="0" err="1"/>
              <a:t>unik</a:t>
            </a:r>
            <a:r>
              <a:rPr lang="en-ID" sz="3200" dirty="0"/>
              <a:t>.</a:t>
            </a:r>
            <a:br>
              <a:rPr lang="en-ID" sz="3200" dirty="0"/>
            </a:br>
            <a:r>
              <a:rPr lang="en-ID" sz="3200" dirty="0" err="1"/>
              <a:t>Pemahaman</a:t>
            </a:r>
            <a:r>
              <a:rPr lang="en-ID" sz="3200" dirty="0"/>
              <a:t> </a:t>
            </a:r>
            <a:r>
              <a:rPr lang="en-ID" sz="3200" dirty="0" err="1"/>
              <a:t>bilangan</a:t>
            </a:r>
            <a:r>
              <a:rPr lang="en-ID" sz="3200" dirty="0"/>
              <a:t> </a:t>
            </a:r>
            <a:r>
              <a:rPr lang="en-ID" sz="3200" dirty="0" err="1"/>
              <a:t>kuantum</a:t>
            </a:r>
            <a:r>
              <a:rPr lang="en-ID" sz="3200" dirty="0"/>
              <a:t> </a:t>
            </a:r>
            <a:r>
              <a:rPr lang="en-ID" sz="3200" dirty="0" err="1"/>
              <a:t>penting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meramal</a:t>
            </a:r>
            <a:r>
              <a:rPr lang="en-ID" sz="3200" dirty="0"/>
              <a:t> </a:t>
            </a:r>
            <a:r>
              <a:rPr lang="en-ID" sz="3200" dirty="0" err="1"/>
              <a:t>struktur</a:t>
            </a:r>
            <a:r>
              <a:rPr lang="en-ID" sz="3200" dirty="0"/>
              <a:t> dan </a:t>
            </a:r>
            <a:r>
              <a:rPr lang="en-ID" sz="3200" dirty="0" err="1"/>
              <a:t>sifat</a:t>
            </a:r>
            <a:r>
              <a:rPr lang="en-ID" sz="3200" dirty="0"/>
              <a:t> </a:t>
            </a:r>
            <a:r>
              <a:rPr lang="en-ID" sz="3200" dirty="0" err="1"/>
              <a:t>kimia</a:t>
            </a:r>
            <a:r>
              <a:rPr lang="en-ID" sz="3200" dirty="0"/>
              <a:t> </a:t>
            </a:r>
            <a:r>
              <a:rPr lang="en-ID" sz="3200" dirty="0" err="1"/>
              <a:t>unsur</a:t>
            </a:r>
            <a:r>
              <a:rPr lang="en-ID" sz="3200" dirty="0"/>
              <a:t>.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871720" y="6499286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5417665" y="948445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3"/>
                </a:lnTo>
                <a:lnTo>
                  <a:pt x="2048567" y="2759013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73280" y="7212688"/>
            <a:ext cx="2666078" cy="2666078"/>
          </a:xfrm>
          <a:custGeom>
            <a:avLst/>
            <a:gdLst/>
            <a:ahLst/>
            <a:cxnLst/>
            <a:rect l="l" t="t" r="r" b="b"/>
            <a:pathLst>
              <a:path w="2666078" h="2666078">
                <a:moveTo>
                  <a:pt x="0" y="0"/>
                </a:moveTo>
                <a:lnTo>
                  <a:pt x="2666078" y="0"/>
                </a:lnTo>
                <a:lnTo>
                  <a:pt x="2666078" y="2666078"/>
                </a:lnTo>
                <a:lnTo>
                  <a:pt x="0" y="2666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12635">
            <a:off x="334218" y="7636954"/>
            <a:ext cx="3284721" cy="1817546"/>
          </a:xfrm>
          <a:custGeom>
            <a:avLst/>
            <a:gdLst/>
            <a:ahLst/>
            <a:cxnLst/>
            <a:rect l="l" t="t" r="r" b="b"/>
            <a:pathLst>
              <a:path w="3284721" h="1817546">
                <a:moveTo>
                  <a:pt x="0" y="0"/>
                </a:moveTo>
                <a:lnTo>
                  <a:pt x="3284721" y="0"/>
                </a:lnTo>
                <a:lnTo>
                  <a:pt x="3284721" y="1817546"/>
                </a:lnTo>
                <a:lnTo>
                  <a:pt x="0" y="1817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48708">
            <a:off x="311619" y="222998"/>
            <a:ext cx="2728557" cy="2739974"/>
          </a:xfrm>
          <a:custGeom>
            <a:avLst/>
            <a:gdLst/>
            <a:ahLst/>
            <a:cxnLst/>
            <a:rect l="l" t="t" r="r" b="b"/>
            <a:pathLst>
              <a:path w="2728557" h="2739974">
                <a:moveTo>
                  <a:pt x="0" y="0"/>
                </a:moveTo>
                <a:lnTo>
                  <a:pt x="2728557" y="0"/>
                </a:lnTo>
                <a:lnTo>
                  <a:pt x="2728557" y="2739974"/>
                </a:lnTo>
                <a:lnTo>
                  <a:pt x="0" y="2739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06690">
            <a:off x="15344381" y="328264"/>
            <a:ext cx="2123876" cy="2590093"/>
          </a:xfrm>
          <a:custGeom>
            <a:avLst/>
            <a:gdLst/>
            <a:ahLst/>
            <a:cxnLst/>
            <a:rect l="l" t="t" r="r" b="b"/>
            <a:pathLst>
              <a:path w="2123876" h="2590093">
                <a:moveTo>
                  <a:pt x="0" y="0"/>
                </a:moveTo>
                <a:lnTo>
                  <a:pt x="2123876" y="0"/>
                </a:lnTo>
                <a:lnTo>
                  <a:pt x="2123876" y="2590093"/>
                </a:lnTo>
                <a:lnTo>
                  <a:pt x="0" y="25900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6108">
            <a:off x="5437181" y="202066"/>
            <a:ext cx="6778646" cy="2008174"/>
          </a:xfrm>
          <a:custGeom>
            <a:avLst/>
            <a:gdLst/>
            <a:ahLst/>
            <a:cxnLst/>
            <a:rect l="l" t="t" r="r" b="b"/>
            <a:pathLst>
              <a:path w="6778646" h="2008174">
                <a:moveTo>
                  <a:pt x="0" y="0"/>
                </a:moveTo>
                <a:lnTo>
                  <a:pt x="6778646" y="0"/>
                </a:lnTo>
                <a:lnTo>
                  <a:pt x="6778646" y="2008174"/>
                </a:lnTo>
                <a:lnTo>
                  <a:pt x="0" y="20081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441807">
            <a:off x="6556106" y="8535333"/>
            <a:ext cx="5175789" cy="1533327"/>
          </a:xfrm>
          <a:custGeom>
            <a:avLst/>
            <a:gdLst/>
            <a:ahLst/>
            <a:cxnLst/>
            <a:rect l="l" t="t" r="r" b="b"/>
            <a:pathLst>
              <a:path w="5175789" h="1533327">
                <a:moveTo>
                  <a:pt x="0" y="0"/>
                </a:moveTo>
                <a:lnTo>
                  <a:pt x="5175788" y="0"/>
                </a:lnTo>
                <a:lnTo>
                  <a:pt x="5175788" y="1533328"/>
                </a:lnTo>
                <a:lnTo>
                  <a:pt x="0" y="153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734317" y="3905948"/>
            <a:ext cx="4969287" cy="1105666"/>
          </a:xfrm>
          <a:custGeom>
            <a:avLst/>
            <a:gdLst/>
            <a:ahLst/>
            <a:cxnLst/>
            <a:rect l="l" t="t" r="r" b="b"/>
            <a:pathLst>
              <a:path w="4969287" h="1105666">
                <a:moveTo>
                  <a:pt x="0" y="0"/>
                </a:moveTo>
                <a:lnTo>
                  <a:pt x="4969288" y="0"/>
                </a:lnTo>
                <a:lnTo>
                  <a:pt x="4969288" y="1105667"/>
                </a:lnTo>
                <a:lnTo>
                  <a:pt x="0" y="11056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25720" y="3905948"/>
            <a:ext cx="4969287" cy="1105666"/>
          </a:xfrm>
          <a:custGeom>
            <a:avLst/>
            <a:gdLst/>
            <a:ahLst/>
            <a:cxnLst/>
            <a:rect l="l" t="t" r="r" b="b"/>
            <a:pathLst>
              <a:path w="4969287" h="1105666">
                <a:moveTo>
                  <a:pt x="0" y="0"/>
                </a:moveTo>
                <a:lnTo>
                  <a:pt x="4969287" y="0"/>
                </a:lnTo>
                <a:lnTo>
                  <a:pt x="4969287" y="1105667"/>
                </a:lnTo>
                <a:lnTo>
                  <a:pt x="0" y="11056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77330" y="2854798"/>
            <a:ext cx="12933340" cy="264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15"/>
              </a:lnSpc>
            </a:pPr>
            <a:r>
              <a:rPr lang="en-US" sz="1522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TERIMA KASIH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3160" y="7561682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53906" y="974836"/>
            <a:ext cx="3083430" cy="2509141"/>
          </a:xfrm>
          <a:custGeom>
            <a:avLst/>
            <a:gdLst/>
            <a:ahLst/>
            <a:cxnLst/>
            <a:rect l="l" t="t" r="r" b="b"/>
            <a:pathLst>
              <a:path w="3083430" h="2509141">
                <a:moveTo>
                  <a:pt x="0" y="0"/>
                </a:moveTo>
                <a:lnTo>
                  <a:pt x="3083429" y="0"/>
                </a:lnTo>
                <a:lnTo>
                  <a:pt x="3083429" y="2509141"/>
                </a:lnTo>
                <a:lnTo>
                  <a:pt x="0" y="25091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3160" y="680299"/>
            <a:ext cx="2862389" cy="2526058"/>
          </a:xfrm>
          <a:custGeom>
            <a:avLst/>
            <a:gdLst/>
            <a:ahLst/>
            <a:cxnLst/>
            <a:rect l="l" t="t" r="r" b="b"/>
            <a:pathLst>
              <a:path w="2862389" h="2526058">
                <a:moveTo>
                  <a:pt x="0" y="0"/>
                </a:moveTo>
                <a:lnTo>
                  <a:pt x="2862389" y="0"/>
                </a:lnTo>
                <a:lnTo>
                  <a:pt x="2862389" y="2526059"/>
                </a:lnTo>
                <a:lnTo>
                  <a:pt x="0" y="2526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56677" y="6521702"/>
            <a:ext cx="2780658" cy="2954219"/>
          </a:xfrm>
          <a:custGeom>
            <a:avLst/>
            <a:gdLst/>
            <a:ahLst/>
            <a:cxnLst/>
            <a:rect l="l" t="t" r="r" b="b"/>
            <a:pathLst>
              <a:path w="2780658" h="2954219">
                <a:moveTo>
                  <a:pt x="0" y="0"/>
                </a:moveTo>
                <a:lnTo>
                  <a:pt x="2780658" y="0"/>
                </a:lnTo>
                <a:lnTo>
                  <a:pt x="2780658" y="2954218"/>
                </a:lnTo>
                <a:lnTo>
                  <a:pt x="0" y="2954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587490" y="1974201"/>
            <a:ext cx="9048644" cy="131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562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Objektif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Pembelajaran</a:t>
            </a:r>
            <a:endParaRPr lang="en-US" sz="7200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89718" y="3721982"/>
            <a:ext cx="11044189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600" dirty="0" err="1"/>
              <a:t>Menjelaskan</a:t>
            </a:r>
            <a:r>
              <a:rPr lang="en-ID" sz="3600" dirty="0"/>
              <a:t> </a:t>
            </a:r>
            <a:r>
              <a:rPr lang="en-ID" sz="3600" dirty="0" err="1"/>
              <a:t>maksud</a:t>
            </a:r>
            <a:r>
              <a:rPr lang="en-ID" sz="3600" dirty="0"/>
              <a:t> dan </a:t>
            </a:r>
            <a:r>
              <a:rPr lang="en-ID" sz="3600" dirty="0" err="1"/>
              <a:t>fungsi</a:t>
            </a:r>
            <a:r>
              <a:rPr lang="en-ID" sz="3600" dirty="0"/>
              <a:t> </a:t>
            </a:r>
            <a:r>
              <a:rPr lang="en-ID" sz="3600" dirty="0" err="1"/>
              <a:t>bilangan</a:t>
            </a:r>
            <a:r>
              <a:rPr lang="en-ID" sz="3600" dirty="0"/>
              <a:t> </a:t>
            </a:r>
            <a:r>
              <a:rPr lang="en-ID" sz="3600" dirty="0" err="1"/>
              <a:t>kuantum</a:t>
            </a:r>
            <a:r>
              <a:rPr lang="en-ID" sz="36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600" dirty="0" err="1"/>
              <a:t>Mengenalpasti</a:t>
            </a:r>
            <a:r>
              <a:rPr lang="en-ID" sz="3600" dirty="0"/>
              <a:t> </a:t>
            </a:r>
            <a:r>
              <a:rPr lang="en-ID" sz="3600" dirty="0" err="1"/>
              <a:t>serta</a:t>
            </a:r>
            <a:r>
              <a:rPr lang="en-ID" sz="3600" dirty="0"/>
              <a:t> </a:t>
            </a:r>
            <a:r>
              <a:rPr lang="en-ID" sz="3600" dirty="0" err="1"/>
              <a:t>membezakan</a:t>
            </a:r>
            <a:r>
              <a:rPr lang="en-ID" sz="3600" dirty="0"/>
              <a:t> </a:t>
            </a:r>
            <a:r>
              <a:rPr lang="en-ID" sz="3600" dirty="0" err="1"/>
              <a:t>empat</a:t>
            </a:r>
            <a:r>
              <a:rPr lang="en-ID" sz="3600" dirty="0"/>
              <a:t> </a:t>
            </a:r>
            <a:r>
              <a:rPr lang="en-ID" sz="3600" dirty="0" err="1"/>
              <a:t>jenis</a:t>
            </a:r>
            <a:r>
              <a:rPr lang="en-ID" sz="3600" dirty="0"/>
              <a:t> </a:t>
            </a:r>
            <a:r>
              <a:rPr lang="en-ID" sz="3600" dirty="0" err="1"/>
              <a:t>bilangan</a:t>
            </a:r>
            <a:r>
              <a:rPr lang="en-ID" sz="3600" dirty="0"/>
              <a:t> </a:t>
            </a:r>
            <a:r>
              <a:rPr lang="en-ID" sz="3600" dirty="0" err="1"/>
              <a:t>kuantum</a:t>
            </a:r>
            <a:r>
              <a:rPr lang="en-ID" sz="36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600" dirty="0" err="1"/>
              <a:t>Menentukan</a:t>
            </a:r>
            <a:r>
              <a:rPr lang="en-ID" sz="3600" dirty="0"/>
              <a:t> set </a:t>
            </a:r>
            <a:r>
              <a:rPr lang="en-ID" sz="3600" dirty="0" err="1"/>
              <a:t>bilangan</a:t>
            </a:r>
            <a:r>
              <a:rPr lang="en-ID" sz="3600" dirty="0"/>
              <a:t> </a:t>
            </a:r>
            <a:r>
              <a:rPr lang="en-ID" sz="3600" dirty="0" err="1"/>
              <a:t>kuantum</a:t>
            </a:r>
            <a:r>
              <a:rPr lang="en-ID" sz="3600" dirty="0"/>
              <a:t> </a:t>
            </a:r>
            <a:r>
              <a:rPr lang="en-ID" sz="3600" dirty="0" err="1"/>
              <a:t>bagi</a:t>
            </a:r>
            <a:r>
              <a:rPr lang="en-ID" sz="3600" dirty="0"/>
              <a:t> </a:t>
            </a:r>
            <a:r>
              <a:rPr lang="en-ID" sz="3600" dirty="0" err="1"/>
              <a:t>elektron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sesuatu</a:t>
            </a:r>
            <a:r>
              <a:rPr lang="en-ID" sz="3600" dirty="0"/>
              <a:t> atom.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600" dirty="0" err="1"/>
              <a:t>Menentukan</a:t>
            </a:r>
            <a:r>
              <a:rPr lang="en-ID" sz="3600" dirty="0"/>
              <a:t> </a:t>
            </a:r>
            <a:r>
              <a:rPr lang="en-ID" sz="3600" dirty="0" err="1"/>
              <a:t>susunan</a:t>
            </a:r>
            <a:r>
              <a:rPr lang="en-ID" sz="3600" dirty="0"/>
              <a:t> </a:t>
            </a:r>
            <a:r>
              <a:rPr lang="en-ID" sz="3600" dirty="0" err="1"/>
              <a:t>elektron</a:t>
            </a:r>
            <a:r>
              <a:rPr lang="en-ID" sz="3600" dirty="0"/>
              <a:t> </a:t>
            </a:r>
            <a:r>
              <a:rPr lang="en-ID" sz="3600" dirty="0" err="1"/>
              <a:t>berdasarkan</a:t>
            </a:r>
            <a:r>
              <a:rPr lang="en-ID" sz="3600" dirty="0"/>
              <a:t> </a:t>
            </a:r>
            <a:r>
              <a:rPr lang="en-ID" sz="3600" dirty="0" err="1"/>
              <a:t>prinsip</a:t>
            </a:r>
            <a:r>
              <a:rPr lang="en-ID" sz="3600" dirty="0"/>
              <a:t> Aufbau, </a:t>
            </a:r>
            <a:r>
              <a:rPr lang="en-ID" sz="3600" dirty="0" err="1"/>
              <a:t>larangan</a:t>
            </a:r>
            <a:r>
              <a:rPr lang="en-ID" sz="3600" dirty="0"/>
              <a:t> Pauli, dan </a:t>
            </a:r>
            <a:r>
              <a:rPr lang="en-ID" sz="3600" dirty="0" err="1"/>
              <a:t>peraturan</a:t>
            </a:r>
            <a:r>
              <a:rPr lang="en-ID" sz="3600" dirty="0"/>
              <a:t> Hund.</a:t>
            </a:r>
          </a:p>
        </p:txBody>
      </p:sp>
      <p:sp>
        <p:nvSpPr>
          <p:cNvPr id="10" name="Freeform 10"/>
          <p:cNvSpPr/>
          <p:nvPr/>
        </p:nvSpPr>
        <p:spPr>
          <a:xfrm rot="10441807">
            <a:off x="5935412" y="8338605"/>
            <a:ext cx="6845804" cy="2028069"/>
          </a:xfrm>
          <a:custGeom>
            <a:avLst/>
            <a:gdLst/>
            <a:ahLst/>
            <a:cxnLst/>
            <a:rect l="l" t="t" r="r" b="b"/>
            <a:pathLst>
              <a:path w="6845804" h="2028069">
                <a:moveTo>
                  <a:pt x="0" y="0"/>
                </a:moveTo>
                <a:lnTo>
                  <a:pt x="6845803" y="0"/>
                </a:lnTo>
                <a:lnTo>
                  <a:pt x="6845803" y="2028070"/>
                </a:lnTo>
                <a:lnTo>
                  <a:pt x="0" y="2028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525522" y="447186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3"/>
                </a:lnTo>
                <a:lnTo>
                  <a:pt x="2048567" y="2759013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48708">
            <a:off x="708122" y="421442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0" y="0"/>
                </a:moveTo>
                <a:lnTo>
                  <a:pt x="2921517" y="0"/>
                </a:lnTo>
                <a:lnTo>
                  <a:pt x="2921517" y="2933740"/>
                </a:lnTo>
                <a:lnTo>
                  <a:pt x="0" y="293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17797" y="6110987"/>
            <a:ext cx="2519815" cy="3072945"/>
          </a:xfrm>
          <a:custGeom>
            <a:avLst/>
            <a:gdLst/>
            <a:ahLst/>
            <a:cxnLst/>
            <a:rect l="l" t="t" r="r" b="b"/>
            <a:pathLst>
              <a:path w="2519815" h="3072945">
                <a:moveTo>
                  <a:pt x="0" y="0"/>
                </a:moveTo>
                <a:lnTo>
                  <a:pt x="2519815" y="0"/>
                </a:lnTo>
                <a:lnTo>
                  <a:pt x="2519815" y="3072946"/>
                </a:lnTo>
                <a:lnTo>
                  <a:pt x="0" y="30729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45870" y="7826671"/>
            <a:ext cx="1743855" cy="1743855"/>
          </a:xfrm>
          <a:custGeom>
            <a:avLst/>
            <a:gdLst/>
            <a:ahLst/>
            <a:cxnLst/>
            <a:rect l="l" t="t" r="r" b="b"/>
            <a:pathLst>
              <a:path w="1743855" h="1743855">
                <a:moveTo>
                  <a:pt x="0" y="0"/>
                </a:moveTo>
                <a:lnTo>
                  <a:pt x="1743855" y="0"/>
                </a:lnTo>
                <a:lnTo>
                  <a:pt x="1743855" y="1743855"/>
                </a:lnTo>
                <a:lnTo>
                  <a:pt x="0" y="17438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0537" y="6767454"/>
            <a:ext cx="2615062" cy="2490846"/>
          </a:xfrm>
          <a:custGeom>
            <a:avLst/>
            <a:gdLst/>
            <a:ahLst/>
            <a:cxnLst/>
            <a:rect l="l" t="t" r="r" b="b"/>
            <a:pathLst>
              <a:path w="2615062" h="2490846">
                <a:moveTo>
                  <a:pt x="0" y="0"/>
                </a:moveTo>
                <a:lnTo>
                  <a:pt x="2615062" y="0"/>
                </a:lnTo>
                <a:lnTo>
                  <a:pt x="2615062" y="2490846"/>
                </a:lnTo>
                <a:lnTo>
                  <a:pt x="0" y="2490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41679" y="2180601"/>
            <a:ext cx="958350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Pengenalan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kepada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Bilangan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Kuantum</a:t>
            </a:r>
            <a:endParaRPr lang="en-US" sz="7200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89953" y="5094800"/>
            <a:ext cx="10683289" cy="1873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Bilangan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kuantum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ialah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satu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set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nombor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digunakan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untuk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menerangkan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lokasi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dan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sifat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elektron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atom.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Ia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merupakan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hasil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daripada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model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mekanik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kuantum</a:t>
            </a:r>
            <a:r>
              <a:rPr lang="en-US" sz="2783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atom.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779577" y="3915537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5210732" y="320635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3"/>
                </a:lnTo>
                <a:lnTo>
                  <a:pt x="2048568" y="2759013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561682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95966" y="670678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259" y="433370"/>
            <a:ext cx="2865587" cy="2958025"/>
          </a:xfrm>
          <a:custGeom>
            <a:avLst/>
            <a:gdLst/>
            <a:ahLst/>
            <a:cxnLst/>
            <a:rect l="l" t="t" r="r" b="b"/>
            <a:pathLst>
              <a:path w="2865587" h="2958025">
                <a:moveTo>
                  <a:pt x="0" y="0"/>
                </a:moveTo>
                <a:lnTo>
                  <a:pt x="2865587" y="0"/>
                </a:lnTo>
                <a:lnTo>
                  <a:pt x="2865587" y="2958025"/>
                </a:lnTo>
                <a:lnTo>
                  <a:pt x="0" y="2958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43518" y="7030850"/>
            <a:ext cx="2405947" cy="2445689"/>
          </a:xfrm>
          <a:custGeom>
            <a:avLst/>
            <a:gdLst/>
            <a:ahLst/>
            <a:cxnLst/>
            <a:rect l="l" t="t" r="r" b="b"/>
            <a:pathLst>
              <a:path w="2405947" h="2445689">
                <a:moveTo>
                  <a:pt x="0" y="0"/>
                </a:moveTo>
                <a:lnTo>
                  <a:pt x="2405947" y="0"/>
                </a:lnTo>
                <a:lnTo>
                  <a:pt x="2405947" y="2445689"/>
                </a:lnTo>
                <a:lnTo>
                  <a:pt x="0" y="24456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703604" y="1969380"/>
            <a:ext cx="538552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Jenis-jenis</a:t>
            </a:r>
            <a:r>
              <a:rPr lang="en-US" sz="48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Bilangan</a:t>
            </a:r>
            <a:r>
              <a:rPr lang="en-US" sz="48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Kuantum</a:t>
            </a:r>
            <a:endParaRPr lang="en-US" sz="4800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13053A7-368B-4669-815E-35452F1A1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81312"/>
              </p:ext>
            </p:extLst>
          </p:nvPr>
        </p:nvGraphicFramePr>
        <p:xfrm>
          <a:off x="3725850" y="3570663"/>
          <a:ext cx="11341036" cy="4724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0150">
                  <a:extLst>
                    <a:ext uri="{9D8B030D-6E8A-4147-A177-3AD203B41FA5}">
                      <a16:colId xmlns:a16="http://schemas.microsoft.com/office/drawing/2014/main" val="1964948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86908090"/>
                    </a:ext>
                  </a:extLst>
                </a:gridCol>
                <a:gridCol w="4383027">
                  <a:extLst>
                    <a:ext uri="{9D8B030D-6E8A-4147-A177-3AD203B41FA5}">
                      <a16:colId xmlns:a16="http://schemas.microsoft.com/office/drawing/2014/main" val="917263351"/>
                    </a:ext>
                  </a:extLst>
                </a:gridCol>
                <a:gridCol w="2835259">
                  <a:extLst>
                    <a:ext uri="{9D8B030D-6E8A-4147-A177-3AD203B41FA5}">
                      <a16:colId xmlns:a16="http://schemas.microsoft.com/office/drawing/2014/main" val="2460755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Bilangan</a:t>
                      </a:r>
                      <a:r>
                        <a:rPr lang="en-ID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Kuantum</a:t>
                      </a:r>
                      <a:endParaRPr lang="en-ID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Simbol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Fungsi</a:t>
                      </a:r>
                      <a:endParaRPr lang="en-ID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Julat</a:t>
                      </a:r>
                      <a:r>
                        <a:rPr lang="en-ID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Nilai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73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Menunjukkan tahap tenaga utama atau saiz orbital.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1, 2, 3, 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457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Sudut (Azimut)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Menunjukkan</a:t>
                      </a:r>
                      <a:r>
                        <a:rPr lang="en-ID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lang="en-ID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orbital (</a:t>
                      </a:r>
                      <a:r>
                        <a:rPr lang="en-ID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subtingkat</a:t>
                      </a:r>
                      <a:r>
                        <a:rPr lang="en-ID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= 0 hingga (n-1)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158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en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Menentukan orientasi orbital dalam ruang.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 = -l hingga +l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431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Putaran (Spin)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Menunjukkan arah putaran elektron.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ID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+½ </a:t>
                      </a:r>
                      <a:r>
                        <a:rPr lang="en-ID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ID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7701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561682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95966" y="670678"/>
            <a:ext cx="3758519" cy="2079714"/>
          </a:xfrm>
          <a:custGeom>
            <a:avLst/>
            <a:gdLst/>
            <a:ahLst/>
            <a:cxnLst/>
            <a:rect l="l" t="t" r="r" b="b"/>
            <a:pathLst>
              <a:path w="3758519" h="2079714">
                <a:moveTo>
                  <a:pt x="0" y="0"/>
                </a:moveTo>
                <a:lnTo>
                  <a:pt x="3758519" y="0"/>
                </a:lnTo>
                <a:lnTo>
                  <a:pt x="3758519" y="2079714"/>
                </a:lnTo>
                <a:lnTo>
                  <a:pt x="0" y="2079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259" y="433370"/>
            <a:ext cx="2865587" cy="2958025"/>
          </a:xfrm>
          <a:custGeom>
            <a:avLst/>
            <a:gdLst/>
            <a:ahLst/>
            <a:cxnLst/>
            <a:rect l="l" t="t" r="r" b="b"/>
            <a:pathLst>
              <a:path w="2865587" h="2958025">
                <a:moveTo>
                  <a:pt x="0" y="0"/>
                </a:moveTo>
                <a:lnTo>
                  <a:pt x="2865587" y="0"/>
                </a:lnTo>
                <a:lnTo>
                  <a:pt x="2865587" y="2958025"/>
                </a:lnTo>
                <a:lnTo>
                  <a:pt x="0" y="2958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43518" y="7030850"/>
            <a:ext cx="2405947" cy="2445689"/>
          </a:xfrm>
          <a:custGeom>
            <a:avLst/>
            <a:gdLst/>
            <a:ahLst/>
            <a:cxnLst/>
            <a:rect l="l" t="t" r="r" b="b"/>
            <a:pathLst>
              <a:path w="2405947" h="2445689">
                <a:moveTo>
                  <a:pt x="0" y="0"/>
                </a:moveTo>
                <a:lnTo>
                  <a:pt x="2405947" y="0"/>
                </a:lnTo>
                <a:lnTo>
                  <a:pt x="2405947" y="2445689"/>
                </a:lnTo>
                <a:lnTo>
                  <a:pt x="0" y="24456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16976" y="2172598"/>
            <a:ext cx="1046625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Penjelasan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Bentuk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Orbital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Berdasarkan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Bilangan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Kuantum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l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9B16F9-1108-4B47-9012-B2D5F747F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39014"/>
              </p:ext>
            </p:extLst>
          </p:nvPr>
        </p:nvGraphicFramePr>
        <p:xfrm>
          <a:off x="4459415" y="4578321"/>
          <a:ext cx="9181379" cy="3200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72962">
                  <a:extLst>
                    <a:ext uri="{9D8B030D-6E8A-4147-A177-3AD203B41FA5}">
                      <a16:colId xmlns:a16="http://schemas.microsoft.com/office/drawing/2014/main" val="4036315958"/>
                    </a:ext>
                  </a:extLst>
                </a:gridCol>
                <a:gridCol w="3447957">
                  <a:extLst>
                    <a:ext uri="{9D8B030D-6E8A-4147-A177-3AD203B41FA5}">
                      <a16:colId xmlns:a16="http://schemas.microsoft.com/office/drawing/2014/main" val="1051349822"/>
                    </a:ext>
                  </a:extLst>
                </a:gridCol>
                <a:gridCol w="3060460">
                  <a:extLst>
                    <a:ext uri="{9D8B030D-6E8A-4147-A177-3AD203B41FA5}">
                      <a16:colId xmlns:a16="http://schemas.microsoft.com/office/drawing/2014/main" val="1621889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Nilai 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Subtingkat</a:t>
                      </a:r>
                      <a:endParaRPr lang="en-ID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Orbital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Sfera</a:t>
                      </a:r>
                      <a:endParaRPr lang="en-ID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959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Dumbbell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34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Cloverleaf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603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Kompleks</a:t>
                      </a:r>
                      <a:endParaRPr lang="en-ID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70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220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390870" y="460283"/>
            <a:ext cx="3132201" cy="2548828"/>
          </a:xfrm>
          <a:custGeom>
            <a:avLst/>
            <a:gdLst/>
            <a:ahLst/>
            <a:cxnLst/>
            <a:rect l="l" t="t" r="r" b="b"/>
            <a:pathLst>
              <a:path w="3132201" h="2548828">
                <a:moveTo>
                  <a:pt x="3132200" y="0"/>
                </a:moveTo>
                <a:lnTo>
                  <a:pt x="0" y="0"/>
                </a:lnTo>
                <a:lnTo>
                  <a:pt x="0" y="2548828"/>
                </a:lnTo>
                <a:lnTo>
                  <a:pt x="3132200" y="2548828"/>
                </a:lnTo>
                <a:lnTo>
                  <a:pt x="3132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4656" y="6242299"/>
            <a:ext cx="3171325" cy="3579820"/>
          </a:xfrm>
          <a:custGeom>
            <a:avLst/>
            <a:gdLst/>
            <a:ahLst/>
            <a:cxnLst/>
            <a:rect l="l" t="t" r="r" b="b"/>
            <a:pathLst>
              <a:path w="3171325" h="3579820">
                <a:moveTo>
                  <a:pt x="0" y="0"/>
                </a:moveTo>
                <a:lnTo>
                  <a:pt x="3171325" y="0"/>
                </a:lnTo>
                <a:lnTo>
                  <a:pt x="3171325" y="3579820"/>
                </a:lnTo>
                <a:lnTo>
                  <a:pt x="0" y="3579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96718">
            <a:off x="578250" y="840577"/>
            <a:ext cx="2861867" cy="2715196"/>
          </a:xfrm>
          <a:custGeom>
            <a:avLst/>
            <a:gdLst/>
            <a:ahLst/>
            <a:cxnLst/>
            <a:rect l="l" t="t" r="r" b="b"/>
            <a:pathLst>
              <a:path w="2861867" h="2715196">
                <a:moveTo>
                  <a:pt x="0" y="0"/>
                </a:moveTo>
                <a:lnTo>
                  <a:pt x="2861866" y="0"/>
                </a:lnTo>
                <a:lnTo>
                  <a:pt x="2861866" y="2715196"/>
                </a:lnTo>
                <a:lnTo>
                  <a:pt x="0" y="27151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62957" y="6242299"/>
            <a:ext cx="2817002" cy="3299564"/>
          </a:xfrm>
          <a:custGeom>
            <a:avLst/>
            <a:gdLst/>
            <a:ahLst/>
            <a:cxnLst/>
            <a:rect l="l" t="t" r="r" b="b"/>
            <a:pathLst>
              <a:path w="2817002" h="3299564">
                <a:moveTo>
                  <a:pt x="0" y="0"/>
                </a:moveTo>
                <a:lnTo>
                  <a:pt x="2817002" y="0"/>
                </a:lnTo>
                <a:lnTo>
                  <a:pt x="2817002" y="3299564"/>
                </a:lnTo>
                <a:lnTo>
                  <a:pt x="0" y="32995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23496" y="1642606"/>
            <a:ext cx="9568459" cy="1415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87"/>
              </a:lnSpc>
            </a:pP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Prinsip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Pengisian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Elektron</a:t>
            </a:r>
            <a:endParaRPr lang="en-US" sz="7200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08666" y="3230223"/>
            <a:ext cx="11093956" cy="542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/>
              <a:t>a. </a:t>
            </a:r>
            <a:r>
              <a:rPr lang="en-ID" sz="3200" b="1" dirty="0" err="1"/>
              <a:t>Prinsip</a:t>
            </a:r>
            <a:r>
              <a:rPr lang="en-ID" sz="3200" b="1" dirty="0"/>
              <a:t> Aufbau</a:t>
            </a:r>
          </a:p>
          <a:p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mengisi</a:t>
            </a:r>
            <a:r>
              <a:rPr lang="en-ID" sz="3200" dirty="0"/>
              <a:t> orbital </a:t>
            </a:r>
            <a:r>
              <a:rPr lang="en-ID" sz="3200" dirty="0" err="1"/>
              <a:t>bermula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tenaga</a:t>
            </a:r>
            <a:r>
              <a:rPr lang="en-ID" sz="3200" dirty="0"/>
              <a:t> paling </a:t>
            </a:r>
            <a:r>
              <a:rPr lang="en-ID" sz="3200" dirty="0" err="1"/>
              <a:t>rendah</a:t>
            </a:r>
            <a:r>
              <a:rPr lang="en-ID" sz="3200" dirty="0"/>
              <a:t>.</a:t>
            </a:r>
          </a:p>
          <a:p>
            <a:endParaRPr lang="en-ID" sz="3200" dirty="0"/>
          </a:p>
          <a:p>
            <a:r>
              <a:rPr lang="en-ID" sz="3200" b="1" dirty="0"/>
              <a:t>b. </a:t>
            </a:r>
            <a:r>
              <a:rPr lang="en-ID" sz="3200" b="1" dirty="0" err="1"/>
              <a:t>Prinsip</a:t>
            </a:r>
            <a:r>
              <a:rPr lang="en-ID" sz="3200" b="1" dirty="0"/>
              <a:t> </a:t>
            </a:r>
            <a:r>
              <a:rPr lang="en-ID" sz="3200" b="1" dirty="0" err="1"/>
              <a:t>Larangan</a:t>
            </a:r>
            <a:r>
              <a:rPr lang="en-ID" sz="3200" b="1" dirty="0"/>
              <a:t> Pauli</a:t>
            </a:r>
          </a:p>
          <a:p>
            <a:r>
              <a:rPr lang="en-ID" sz="3200" dirty="0" err="1"/>
              <a:t>Tiada</a:t>
            </a:r>
            <a:r>
              <a:rPr lang="en-ID" sz="3200" dirty="0"/>
              <a:t> </a:t>
            </a:r>
            <a:r>
              <a:rPr lang="en-ID" sz="3200" dirty="0" err="1"/>
              <a:t>dua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atom yang </a:t>
            </a:r>
            <a:r>
              <a:rPr lang="en-ID" sz="3200" dirty="0" err="1"/>
              <a:t>mempunyai</a:t>
            </a:r>
            <a:r>
              <a:rPr lang="en-ID" sz="3200" dirty="0"/>
              <a:t> </a:t>
            </a:r>
            <a:r>
              <a:rPr lang="en-ID" sz="3200" dirty="0" err="1"/>
              <a:t>keempat-empat</a:t>
            </a:r>
            <a:r>
              <a:rPr lang="en-ID" sz="3200" dirty="0"/>
              <a:t> </a:t>
            </a:r>
            <a:r>
              <a:rPr lang="en-ID" sz="3200" dirty="0" err="1"/>
              <a:t>bilangan</a:t>
            </a:r>
            <a:r>
              <a:rPr lang="en-ID" sz="3200" dirty="0"/>
              <a:t> </a:t>
            </a:r>
            <a:r>
              <a:rPr lang="en-ID" sz="3200" dirty="0" err="1"/>
              <a:t>kuantum</a:t>
            </a:r>
            <a:r>
              <a:rPr lang="en-ID" sz="3200" dirty="0"/>
              <a:t> yang </a:t>
            </a:r>
            <a:r>
              <a:rPr lang="en-ID" sz="3200" dirty="0" err="1"/>
              <a:t>sama</a:t>
            </a:r>
            <a:r>
              <a:rPr lang="en-ID" sz="3200" dirty="0"/>
              <a:t>.</a:t>
            </a:r>
          </a:p>
          <a:p>
            <a:endParaRPr lang="en-ID" sz="3200" dirty="0"/>
          </a:p>
          <a:p>
            <a:r>
              <a:rPr lang="en-ID" sz="3200" b="1" dirty="0"/>
              <a:t>c. </a:t>
            </a:r>
            <a:r>
              <a:rPr lang="en-ID" sz="3200" b="1" dirty="0" err="1"/>
              <a:t>Peraturan</a:t>
            </a:r>
            <a:r>
              <a:rPr lang="en-ID" sz="3200" b="1" dirty="0"/>
              <a:t> Hund</a:t>
            </a:r>
          </a:p>
          <a:p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memenuhi</a:t>
            </a:r>
            <a:r>
              <a:rPr lang="en-ID" sz="3200" dirty="0"/>
              <a:t> orbital yang </a:t>
            </a:r>
            <a:r>
              <a:rPr lang="en-ID" sz="3200" dirty="0" err="1"/>
              <a:t>kosong</a:t>
            </a:r>
            <a:r>
              <a:rPr lang="en-ID" sz="3200" dirty="0"/>
              <a:t> </a:t>
            </a:r>
            <a:r>
              <a:rPr lang="en-ID" sz="3200" dirty="0" err="1"/>
              <a:t>terlebih</a:t>
            </a:r>
            <a:r>
              <a:rPr lang="en-ID" sz="3200" dirty="0"/>
              <a:t> </a:t>
            </a:r>
            <a:r>
              <a:rPr lang="en-ID" sz="3200" dirty="0" err="1"/>
              <a:t>dahulu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arah</a:t>
            </a:r>
            <a:r>
              <a:rPr lang="en-ID" sz="3200" dirty="0"/>
              <a:t> spin yang </a:t>
            </a:r>
            <a:r>
              <a:rPr lang="en-ID" sz="3200" dirty="0" err="1"/>
              <a:t>sama</a:t>
            </a:r>
            <a:r>
              <a:rPr lang="en-ID" sz="3200" dirty="0"/>
              <a:t> </a:t>
            </a:r>
            <a:r>
              <a:rPr lang="en-ID" sz="3200" dirty="0" err="1"/>
              <a:t>sebelum</a:t>
            </a:r>
            <a:r>
              <a:rPr lang="en-ID" sz="3200" dirty="0"/>
              <a:t> </a:t>
            </a:r>
            <a:r>
              <a:rPr lang="en-ID" sz="3200" dirty="0" err="1"/>
              <a:t>berpasangan</a:t>
            </a:r>
            <a:r>
              <a:rPr lang="en-ID" sz="3200" dirty="0"/>
              <a:t>.</a:t>
            </a:r>
          </a:p>
          <a:p>
            <a:pPr algn="l">
              <a:lnSpc>
                <a:spcPts val="3897"/>
              </a:lnSpc>
            </a:pPr>
            <a:endParaRPr lang="en-US" sz="32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48708">
            <a:off x="175110" y="371985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0" y="0"/>
                </a:moveTo>
                <a:lnTo>
                  <a:pt x="2921516" y="0"/>
                </a:lnTo>
                <a:lnTo>
                  <a:pt x="2921516" y="2933740"/>
                </a:lnTo>
                <a:lnTo>
                  <a:pt x="0" y="293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426900" flipH="1">
            <a:off x="14656615" y="6756169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2921517" y="0"/>
                </a:moveTo>
                <a:lnTo>
                  <a:pt x="0" y="0"/>
                </a:lnTo>
                <a:lnTo>
                  <a:pt x="0" y="2933741"/>
                </a:lnTo>
                <a:lnTo>
                  <a:pt x="2921517" y="2933741"/>
                </a:lnTo>
                <a:lnTo>
                  <a:pt x="292151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39973">
            <a:off x="476523" y="6606373"/>
            <a:ext cx="2107434" cy="3280053"/>
          </a:xfrm>
          <a:custGeom>
            <a:avLst/>
            <a:gdLst/>
            <a:ahLst/>
            <a:cxnLst/>
            <a:rect l="l" t="t" r="r" b="b"/>
            <a:pathLst>
              <a:path w="2107434" h="3280053">
                <a:moveTo>
                  <a:pt x="0" y="0"/>
                </a:moveTo>
                <a:lnTo>
                  <a:pt x="2107434" y="0"/>
                </a:lnTo>
                <a:lnTo>
                  <a:pt x="2107434" y="3280053"/>
                </a:lnTo>
                <a:lnTo>
                  <a:pt x="0" y="32800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70259" y="1870028"/>
            <a:ext cx="10606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Contoh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Soalan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&amp;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Penjelasan</a:t>
            </a:r>
            <a:endParaRPr lang="en-US" sz="7200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03129" y="3183139"/>
            <a:ext cx="10683289" cy="542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D" sz="3200" b="1" dirty="0" err="1"/>
              <a:t>Contoh</a:t>
            </a:r>
            <a:r>
              <a:rPr lang="en-ID" sz="3200" b="1" dirty="0"/>
              <a:t> 1:</a:t>
            </a:r>
            <a:br>
              <a:rPr lang="en-ID" sz="3200" dirty="0"/>
            </a:br>
            <a:r>
              <a:rPr lang="en-ID" sz="3200" dirty="0" err="1"/>
              <a:t>Tentukan</a:t>
            </a:r>
            <a:r>
              <a:rPr lang="en-ID" sz="3200" dirty="0"/>
              <a:t> set </a:t>
            </a:r>
            <a:r>
              <a:rPr lang="en-ID" sz="3200" dirty="0" err="1"/>
              <a:t>bilangan</a:t>
            </a:r>
            <a:r>
              <a:rPr lang="en-ID" sz="3200" dirty="0"/>
              <a:t> </a:t>
            </a:r>
            <a:r>
              <a:rPr lang="en-ID" sz="3200" dirty="0" err="1"/>
              <a:t>kuantum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terakhir</a:t>
            </a:r>
            <a:r>
              <a:rPr lang="en-ID" sz="3200" dirty="0"/>
              <a:t> </a:t>
            </a:r>
            <a:r>
              <a:rPr lang="en-ID" sz="3200" dirty="0" err="1"/>
              <a:t>bagi</a:t>
            </a:r>
            <a:r>
              <a:rPr lang="en-ID" sz="3200" dirty="0"/>
              <a:t> atom nitrogen (Z = 7).</a:t>
            </a:r>
          </a:p>
          <a:p>
            <a:r>
              <a:rPr lang="en-ID" sz="3200" b="1" dirty="0" err="1"/>
              <a:t>Penyelesaian</a:t>
            </a:r>
            <a:r>
              <a:rPr lang="en-ID" sz="3200" b="1" dirty="0"/>
              <a:t>:</a:t>
            </a:r>
            <a:br>
              <a:rPr lang="en-ID" sz="3200" dirty="0"/>
            </a:br>
            <a:r>
              <a:rPr lang="en-ID" sz="3200" dirty="0" err="1"/>
              <a:t>Konfigurasi</a:t>
            </a:r>
            <a:r>
              <a:rPr lang="en-ID" sz="3200" dirty="0"/>
              <a:t>: 1s² 2s² 2p³</a:t>
            </a:r>
            <a:br>
              <a:rPr lang="en-ID" sz="3200" dirty="0"/>
            </a:b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terakhir</a:t>
            </a:r>
            <a:r>
              <a:rPr lang="en-ID" sz="3200" dirty="0"/>
              <a:t> </a:t>
            </a:r>
            <a:r>
              <a:rPr lang="en-ID" sz="3200" dirty="0" err="1"/>
              <a:t>masuk</a:t>
            </a:r>
            <a:r>
              <a:rPr lang="en-ID" sz="3200" dirty="0"/>
              <a:t> </a:t>
            </a:r>
            <a:r>
              <a:rPr lang="en-ID" sz="3200" dirty="0" err="1"/>
              <a:t>ke</a:t>
            </a:r>
            <a:r>
              <a:rPr lang="en-ID" sz="3200" dirty="0"/>
              <a:t> orbital 2p,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orientasi</a:t>
            </a:r>
            <a:r>
              <a:rPr lang="en-ID" sz="3200" dirty="0"/>
              <a:t> dan spin: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/>
              <a:t>n = 2</a:t>
            </a:r>
            <a:r>
              <a:rPr lang="en-ID" sz="3200" dirty="0"/>
              <a:t> (</a:t>
            </a:r>
            <a:r>
              <a:rPr lang="en-ID" sz="3200" dirty="0" err="1"/>
              <a:t>tingkat</a:t>
            </a:r>
            <a:r>
              <a:rPr lang="en-ID" sz="3200" dirty="0"/>
              <a:t> </a:t>
            </a:r>
            <a:r>
              <a:rPr lang="en-ID" sz="3200" dirty="0" err="1"/>
              <a:t>tenaga</a:t>
            </a:r>
            <a:r>
              <a:rPr lang="en-ID" sz="3200" dirty="0"/>
              <a:t> </a:t>
            </a:r>
            <a:r>
              <a:rPr lang="en-ID" sz="3200" dirty="0" err="1"/>
              <a:t>utama</a:t>
            </a:r>
            <a:r>
              <a:rPr lang="en-ID" sz="3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/>
              <a:t>l = 1</a:t>
            </a:r>
            <a:r>
              <a:rPr lang="en-ID" sz="3200" dirty="0"/>
              <a:t> (</a:t>
            </a:r>
            <a:r>
              <a:rPr lang="en-ID" sz="3200" dirty="0" err="1"/>
              <a:t>subtingkat</a:t>
            </a:r>
            <a:r>
              <a:rPr lang="en-ID" sz="3200" dirty="0"/>
              <a:t> 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/>
              <a:t>ml = -1, 0, </a:t>
            </a:r>
            <a:r>
              <a:rPr lang="en-ID" sz="3200" b="1" dirty="0" err="1"/>
              <a:t>atau</a:t>
            </a:r>
            <a:r>
              <a:rPr lang="en-ID" sz="3200" b="1" dirty="0"/>
              <a:t> +1</a:t>
            </a:r>
            <a:r>
              <a:rPr lang="en-ID" sz="3200" dirty="0"/>
              <a:t>, salah </a:t>
            </a:r>
            <a:r>
              <a:rPr lang="en-ID" sz="3200" dirty="0" err="1"/>
              <a:t>satu</a:t>
            </a:r>
            <a:r>
              <a:rPr lang="en-ID" sz="3200" dirty="0"/>
              <a:t> (</a:t>
            </a:r>
            <a:r>
              <a:rPr lang="en-ID" sz="3200" dirty="0" err="1"/>
              <a:t>anggap</a:t>
            </a:r>
            <a:r>
              <a:rPr lang="en-ID" sz="3200" dirty="0"/>
              <a:t> ml = -1)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 err="1"/>
              <a:t>ms</a:t>
            </a:r>
            <a:r>
              <a:rPr lang="en-ID" sz="3200" b="1" dirty="0"/>
              <a:t> = +½</a:t>
            </a:r>
            <a:r>
              <a:rPr lang="en-ID" sz="3200" dirty="0"/>
              <a:t> (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belum</a:t>
            </a:r>
            <a:r>
              <a:rPr lang="en-ID" sz="3200" dirty="0"/>
              <a:t> </a:t>
            </a:r>
            <a:r>
              <a:rPr lang="en-ID" sz="3200" dirty="0" err="1"/>
              <a:t>berpasangan</a:t>
            </a:r>
            <a:r>
              <a:rPr lang="en-ID" sz="3200" dirty="0"/>
              <a:t>)</a:t>
            </a:r>
          </a:p>
          <a:p>
            <a:pPr algn="l">
              <a:lnSpc>
                <a:spcPts val="3897"/>
              </a:lnSpc>
            </a:pPr>
            <a:endParaRPr lang="en-US" sz="32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48708">
            <a:off x="175110" y="371985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0" y="0"/>
                </a:moveTo>
                <a:lnTo>
                  <a:pt x="2921516" y="0"/>
                </a:lnTo>
                <a:lnTo>
                  <a:pt x="2921516" y="2933740"/>
                </a:lnTo>
                <a:lnTo>
                  <a:pt x="0" y="293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426900" flipH="1">
            <a:off x="14656615" y="6756169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2921517" y="0"/>
                </a:moveTo>
                <a:lnTo>
                  <a:pt x="0" y="0"/>
                </a:lnTo>
                <a:lnTo>
                  <a:pt x="0" y="2933741"/>
                </a:lnTo>
                <a:lnTo>
                  <a:pt x="2921517" y="2933741"/>
                </a:lnTo>
                <a:lnTo>
                  <a:pt x="292151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39973">
            <a:off x="476523" y="6606373"/>
            <a:ext cx="2107434" cy="3280053"/>
          </a:xfrm>
          <a:custGeom>
            <a:avLst/>
            <a:gdLst/>
            <a:ahLst/>
            <a:cxnLst/>
            <a:rect l="l" t="t" r="r" b="b"/>
            <a:pathLst>
              <a:path w="2107434" h="3280053">
                <a:moveTo>
                  <a:pt x="0" y="0"/>
                </a:moveTo>
                <a:lnTo>
                  <a:pt x="2107434" y="0"/>
                </a:lnTo>
                <a:lnTo>
                  <a:pt x="2107434" y="3280053"/>
                </a:lnTo>
                <a:lnTo>
                  <a:pt x="0" y="32800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01739" y="1971544"/>
            <a:ext cx="10606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Contoh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Soalan</a:t>
            </a:r>
            <a:r>
              <a:rPr lang="en-US" sz="72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&amp; </a:t>
            </a:r>
            <a:r>
              <a:rPr lang="en-US" sz="7200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Penjelasan</a:t>
            </a:r>
            <a:endParaRPr lang="en-US" sz="7200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85378" y="3216086"/>
            <a:ext cx="11498079" cy="542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 err="1"/>
              <a:t>Contoh</a:t>
            </a:r>
            <a:r>
              <a:rPr lang="en-ID" sz="3200" b="1" dirty="0"/>
              <a:t> 1:</a:t>
            </a:r>
            <a:br>
              <a:rPr lang="en-ID" sz="3200" dirty="0"/>
            </a:br>
            <a:r>
              <a:rPr lang="en-ID" sz="3200" dirty="0" err="1"/>
              <a:t>Tentukan</a:t>
            </a:r>
            <a:r>
              <a:rPr lang="en-ID" sz="3200" dirty="0"/>
              <a:t> set </a:t>
            </a:r>
            <a:r>
              <a:rPr lang="en-ID" sz="3200" dirty="0" err="1"/>
              <a:t>bilangan</a:t>
            </a:r>
            <a:r>
              <a:rPr lang="en-ID" sz="3200" dirty="0"/>
              <a:t> </a:t>
            </a:r>
            <a:r>
              <a:rPr lang="en-ID" sz="3200" dirty="0" err="1"/>
              <a:t>kuantum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terakhir</a:t>
            </a:r>
            <a:r>
              <a:rPr lang="en-ID" sz="3200" dirty="0"/>
              <a:t> </a:t>
            </a:r>
            <a:r>
              <a:rPr lang="en-ID" sz="3200" dirty="0" err="1"/>
              <a:t>bagi</a:t>
            </a:r>
            <a:r>
              <a:rPr lang="en-ID" sz="3200" dirty="0"/>
              <a:t> atom nitrogen (Z = 7).</a:t>
            </a:r>
          </a:p>
          <a:p>
            <a:r>
              <a:rPr lang="en-ID" sz="3200" b="1" dirty="0" err="1"/>
              <a:t>Penyelesaian</a:t>
            </a:r>
            <a:r>
              <a:rPr lang="en-ID" sz="3200" b="1" dirty="0"/>
              <a:t>:</a:t>
            </a:r>
            <a:br>
              <a:rPr lang="en-ID" sz="3200" dirty="0"/>
            </a:br>
            <a:r>
              <a:rPr lang="en-ID" sz="3200" dirty="0" err="1"/>
              <a:t>Konfigurasi</a:t>
            </a:r>
            <a:r>
              <a:rPr lang="en-ID" sz="3200" dirty="0"/>
              <a:t>: 1s² 2s² 2p³</a:t>
            </a:r>
            <a:br>
              <a:rPr lang="en-ID" sz="3200" dirty="0"/>
            </a:b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terakhir</a:t>
            </a:r>
            <a:r>
              <a:rPr lang="en-ID" sz="3200" dirty="0"/>
              <a:t> </a:t>
            </a:r>
            <a:r>
              <a:rPr lang="en-ID" sz="3200" dirty="0" err="1"/>
              <a:t>masuk</a:t>
            </a:r>
            <a:r>
              <a:rPr lang="en-ID" sz="3200" dirty="0"/>
              <a:t> </a:t>
            </a:r>
            <a:r>
              <a:rPr lang="en-ID" sz="3200" dirty="0" err="1"/>
              <a:t>ke</a:t>
            </a:r>
            <a:r>
              <a:rPr lang="en-ID" sz="3200" dirty="0"/>
              <a:t> orbital 2p,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orientasi</a:t>
            </a:r>
            <a:r>
              <a:rPr lang="en-ID" sz="3200" dirty="0"/>
              <a:t> dan spin: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/>
              <a:t>n = 2</a:t>
            </a:r>
            <a:r>
              <a:rPr lang="en-ID" sz="3200" dirty="0"/>
              <a:t> (</a:t>
            </a:r>
            <a:r>
              <a:rPr lang="en-ID" sz="3200" dirty="0" err="1"/>
              <a:t>tingkat</a:t>
            </a:r>
            <a:r>
              <a:rPr lang="en-ID" sz="3200" dirty="0"/>
              <a:t> </a:t>
            </a:r>
            <a:r>
              <a:rPr lang="en-ID" sz="3200" dirty="0" err="1"/>
              <a:t>tenaga</a:t>
            </a:r>
            <a:r>
              <a:rPr lang="en-ID" sz="3200" dirty="0"/>
              <a:t> </a:t>
            </a:r>
            <a:r>
              <a:rPr lang="en-ID" sz="3200" dirty="0" err="1"/>
              <a:t>utama</a:t>
            </a:r>
            <a:r>
              <a:rPr lang="en-ID" sz="3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/>
              <a:t>l = 1</a:t>
            </a:r>
            <a:r>
              <a:rPr lang="en-ID" sz="3200" dirty="0"/>
              <a:t> (</a:t>
            </a:r>
            <a:r>
              <a:rPr lang="en-ID" sz="3200" dirty="0" err="1"/>
              <a:t>subtingkat</a:t>
            </a:r>
            <a:r>
              <a:rPr lang="en-ID" sz="3200" dirty="0"/>
              <a:t> 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/>
              <a:t>ml = -1, 0, </a:t>
            </a:r>
            <a:r>
              <a:rPr lang="en-ID" sz="3200" b="1" dirty="0" err="1"/>
              <a:t>atau</a:t>
            </a:r>
            <a:r>
              <a:rPr lang="en-ID" sz="3200" b="1" dirty="0"/>
              <a:t> +1</a:t>
            </a:r>
            <a:r>
              <a:rPr lang="en-ID" sz="3200" dirty="0"/>
              <a:t>, salah </a:t>
            </a:r>
            <a:r>
              <a:rPr lang="en-ID" sz="3200" dirty="0" err="1"/>
              <a:t>satu</a:t>
            </a:r>
            <a:r>
              <a:rPr lang="en-ID" sz="3200" dirty="0"/>
              <a:t> (</a:t>
            </a:r>
            <a:r>
              <a:rPr lang="en-ID" sz="3200" dirty="0" err="1"/>
              <a:t>anggap</a:t>
            </a:r>
            <a:r>
              <a:rPr lang="en-ID" sz="3200" dirty="0"/>
              <a:t> ml = -1)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 err="1"/>
              <a:t>ms</a:t>
            </a:r>
            <a:r>
              <a:rPr lang="en-ID" sz="3200" b="1" dirty="0"/>
              <a:t> = +½</a:t>
            </a:r>
            <a:r>
              <a:rPr lang="en-ID" sz="3200" dirty="0"/>
              <a:t> (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elektron</a:t>
            </a:r>
            <a:r>
              <a:rPr lang="en-ID" sz="3200" dirty="0"/>
              <a:t> </a:t>
            </a:r>
            <a:r>
              <a:rPr lang="en-ID" sz="3200" dirty="0" err="1"/>
              <a:t>belum</a:t>
            </a:r>
            <a:r>
              <a:rPr lang="en-ID" sz="3200" dirty="0"/>
              <a:t> </a:t>
            </a:r>
            <a:r>
              <a:rPr lang="en-ID" sz="3200" dirty="0" err="1"/>
              <a:t>berpasangan</a:t>
            </a:r>
            <a:r>
              <a:rPr lang="en-ID" sz="3200" dirty="0"/>
              <a:t>)</a:t>
            </a:r>
          </a:p>
          <a:p>
            <a:pPr algn="l">
              <a:lnSpc>
                <a:spcPts val="3897"/>
              </a:lnSpc>
            </a:pPr>
            <a:endParaRPr lang="en-US" sz="32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44904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82393"/>
            <a:ext cx="16230600" cy="7322214"/>
          </a:xfrm>
          <a:custGeom>
            <a:avLst/>
            <a:gdLst/>
            <a:ahLst/>
            <a:cxnLst/>
            <a:rect l="l" t="t" r="r" b="b"/>
            <a:pathLst>
              <a:path w="16230600" h="7322214">
                <a:moveTo>
                  <a:pt x="0" y="0"/>
                </a:moveTo>
                <a:lnTo>
                  <a:pt x="16230600" y="0"/>
                </a:lnTo>
                <a:lnTo>
                  <a:pt x="16230600" y="7322214"/>
                </a:lnTo>
                <a:lnTo>
                  <a:pt x="0" y="732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48708">
            <a:off x="175110" y="371985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0" y="0"/>
                </a:moveTo>
                <a:lnTo>
                  <a:pt x="2921516" y="0"/>
                </a:lnTo>
                <a:lnTo>
                  <a:pt x="2921516" y="2933740"/>
                </a:lnTo>
                <a:lnTo>
                  <a:pt x="0" y="293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426900" flipH="1">
            <a:off x="14656615" y="6756169"/>
            <a:ext cx="2921517" cy="2933741"/>
          </a:xfrm>
          <a:custGeom>
            <a:avLst/>
            <a:gdLst/>
            <a:ahLst/>
            <a:cxnLst/>
            <a:rect l="l" t="t" r="r" b="b"/>
            <a:pathLst>
              <a:path w="2921517" h="2933741">
                <a:moveTo>
                  <a:pt x="2921517" y="0"/>
                </a:moveTo>
                <a:lnTo>
                  <a:pt x="0" y="0"/>
                </a:lnTo>
                <a:lnTo>
                  <a:pt x="0" y="2933741"/>
                </a:lnTo>
                <a:lnTo>
                  <a:pt x="2921517" y="2933741"/>
                </a:lnTo>
                <a:lnTo>
                  <a:pt x="292151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39973">
            <a:off x="476523" y="6606373"/>
            <a:ext cx="2107434" cy="3280053"/>
          </a:xfrm>
          <a:custGeom>
            <a:avLst/>
            <a:gdLst/>
            <a:ahLst/>
            <a:cxnLst/>
            <a:rect l="l" t="t" r="r" b="b"/>
            <a:pathLst>
              <a:path w="2107434" h="3280053">
                <a:moveTo>
                  <a:pt x="0" y="0"/>
                </a:moveTo>
                <a:lnTo>
                  <a:pt x="2107434" y="0"/>
                </a:lnTo>
                <a:lnTo>
                  <a:pt x="2107434" y="3280053"/>
                </a:lnTo>
                <a:lnTo>
                  <a:pt x="0" y="32800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08666" y="2134497"/>
            <a:ext cx="10606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Contoh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Soalan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&amp;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Penjelasan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82095" y="3604533"/>
            <a:ext cx="10683289" cy="51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D" sz="3200" b="1" dirty="0" err="1"/>
              <a:t>Contoh</a:t>
            </a:r>
            <a:r>
              <a:rPr lang="en-ID" sz="3200" b="1" dirty="0"/>
              <a:t> 2:</a:t>
            </a:r>
          </a:p>
          <a:p>
            <a:pPr>
              <a:lnSpc>
                <a:spcPct val="150000"/>
              </a:lnSpc>
            </a:pPr>
            <a:r>
              <a:rPr lang="en-ID" sz="3200" dirty="0" err="1"/>
              <a:t>Adakah</a:t>
            </a:r>
            <a:r>
              <a:rPr lang="en-ID" sz="3200" dirty="0"/>
              <a:t> </a:t>
            </a:r>
            <a:r>
              <a:rPr lang="en-ID" sz="3200" dirty="0" err="1"/>
              <a:t>bilangan</a:t>
            </a:r>
            <a:r>
              <a:rPr lang="en-ID" sz="3200" dirty="0"/>
              <a:t> </a:t>
            </a:r>
            <a:r>
              <a:rPr lang="en-ID" sz="3200" dirty="0" err="1"/>
              <a:t>kuantum</a:t>
            </a:r>
            <a:r>
              <a:rPr lang="en-ID" sz="3200" dirty="0"/>
              <a:t> </a:t>
            </a:r>
            <a:r>
              <a:rPr lang="en-ID" sz="3200" dirty="0" err="1"/>
              <a:t>berikut</a:t>
            </a:r>
            <a:r>
              <a:rPr lang="en-ID" sz="3200" dirty="0"/>
              <a:t> </a:t>
            </a:r>
            <a:r>
              <a:rPr lang="en-ID" sz="3200" dirty="0" err="1"/>
              <a:t>sah</a:t>
            </a:r>
            <a:r>
              <a:rPr lang="en-ID" sz="3200" dirty="0"/>
              <a:t>:</a:t>
            </a:r>
            <a:br>
              <a:rPr lang="en-ID" sz="3200" dirty="0"/>
            </a:br>
            <a:r>
              <a:rPr lang="en-ID" sz="3200" dirty="0"/>
              <a:t>n = 3, l = 2, ml = +3, </a:t>
            </a:r>
            <a:r>
              <a:rPr lang="en-ID" sz="3200" dirty="0" err="1"/>
              <a:t>ms</a:t>
            </a:r>
            <a:r>
              <a:rPr lang="en-ID" sz="3200" dirty="0"/>
              <a:t> = -½?</a:t>
            </a:r>
          </a:p>
          <a:p>
            <a:pPr>
              <a:lnSpc>
                <a:spcPct val="150000"/>
              </a:lnSpc>
            </a:pPr>
            <a:r>
              <a:rPr lang="en-ID" sz="3200" b="1" dirty="0" err="1"/>
              <a:t>Jawapan</a:t>
            </a:r>
            <a:r>
              <a:rPr lang="en-ID" sz="3200" b="1" dirty="0"/>
              <a:t>:</a:t>
            </a:r>
            <a:r>
              <a:rPr lang="en-ID" sz="3200" dirty="0"/>
              <a:t> </a:t>
            </a:r>
            <a:r>
              <a:rPr lang="en-ID" sz="3200" b="1" dirty="0" err="1"/>
              <a:t>Tidak</a:t>
            </a:r>
            <a:r>
              <a:rPr lang="en-ID" sz="3200" b="1" dirty="0"/>
              <a:t> </a:t>
            </a:r>
            <a:r>
              <a:rPr lang="en-ID" sz="3200" b="1" dirty="0" err="1"/>
              <a:t>sah</a:t>
            </a:r>
            <a:r>
              <a:rPr lang="en-ID" sz="3200" b="1" dirty="0"/>
              <a:t>.</a:t>
            </a:r>
            <a:br>
              <a:rPr lang="en-ID" sz="3200" dirty="0"/>
            </a:br>
            <a:r>
              <a:rPr lang="en-ID" sz="3200" dirty="0" err="1"/>
              <a:t>Sebab</a:t>
            </a:r>
            <a:r>
              <a:rPr lang="en-ID" sz="3200" dirty="0"/>
              <a:t>: Nilai ml </a:t>
            </a:r>
            <a:r>
              <a:rPr lang="en-ID" sz="3200" dirty="0" err="1"/>
              <a:t>mesti</a:t>
            </a:r>
            <a:r>
              <a:rPr lang="en-ID" sz="3200" dirty="0"/>
              <a:t> </a:t>
            </a:r>
            <a:r>
              <a:rPr lang="en-ID" sz="3200" dirty="0" err="1"/>
              <a:t>antara</a:t>
            </a:r>
            <a:r>
              <a:rPr lang="en-ID" sz="3200" dirty="0"/>
              <a:t> -2 </a:t>
            </a:r>
            <a:r>
              <a:rPr lang="en-ID" sz="3200" dirty="0" err="1"/>
              <a:t>hingga</a:t>
            </a:r>
            <a:r>
              <a:rPr lang="en-ID" sz="3200" dirty="0"/>
              <a:t> +2 </a:t>
            </a:r>
            <a:r>
              <a:rPr lang="en-ID" sz="3200" dirty="0" err="1"/>
              <a:t>jika</a:t>
            </a:r>
            <a:r>
              <a:rPr lang="en-ID" sz="3200" dirty="0"/>
              <a:t> l = 2. Jadi ml = +3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b="1" dirty="0" err="1"/>
              <a:t>tidak</a:t>
            </a:r>
            <a:r>
              <a:rPr lang="en-ID" sz="3200" b="1" dirty="0"/>
              <a:t> </a:t>
            </a:r>
            <a:r>
              <a:rPr lang="en-ID" sz="3200" b="1" dirty="0" err="1"/>
              <a:t>sah</a:t>
            </a:r>
            <a:r>
              <a:rPr lang="en-ID" sz="3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33319" y="3763993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7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7" y="2759014"/>
                </a:lnTo>
                <a:lnTo>
                  <a:pt x="20485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956677" y="3762688"/>
            <a:ext cx="2048568" cy="2759014"/>
          </a:xfrm>
          <a:custGeom>
            <a:avLst/>
            <a:gdLst/>
            <a:ahLst/>
            <a:cxnLst/>
            <a:rect l="l" t="t" r="r" b="b"/>
            <a:pathLst>
              <a:path w="2048568" h="2759014">
                <a:moveTo>
                  <a:pt x="2048568" y="0"/>
                </a:moveTo>
                <a:lnTo>
                  <a:pt x="0" y="0"/>
                </a:lnTo>
                <a:lnTo>
                  <a:pt x="0" y="2759014"/>
                </a:lnTo>
                <a:lnTo>
                  <a:pt x="2048568" y="2759014"/>
                </a:lnTo>
                <a:lnTo>
                  <a:pt x="20485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36070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822</Words>
  <Application>Microsoft Office PowerPoint</Application>
  <PresentationFormat>Custom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Times New Roman</vt:lpstr>
      <vt:lpstr>Chewy</vt:lpstr>
      <vt:lpstr>Hammersmith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4</cp:revision>
  <dcterms:created xsi:type="dcterms:W3CDTF">2006-08-16T00:00:00Z</dcterms:created>
  <dcterms:modified xsi:type="dcterms:W3CDTF">2025-08-03T12:44:26Z</dcterms:modified>
  <dc:identifier>DAGu_N4QZS8</dc:identifier>
</cp:coreProperties>
</file>