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6" r:id="rId6"/>
    <p:sldId id="267" r:id="rId7"/>
    <p:sldId id="268" r:id="rId8"/>
    <p:sldId id="269" r:id="rId9"/>
    <p:sldId id="260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1" r:id="rId20"/>
    <p:sldId id="265" r:id="rId21"/>
  </p:sldIdLst>
  <p:sldSz cx="18288000" cy="10287000"/>
  <p:notesSz cx="6858000" cy="9144000"/>
  <p:embeddedFontLst>
    <p:embeddedFont>
      <p:font typeface="Adobe Caslon Pro" panose="0205050205050A020403" pitchFamily="18" charset="0"/>
      <p:regular r:id="rId22"/>
      <p:bold r:id="rId23"/>
      <p:italic r:id="rId24"/>
      <p:boldItalic r:id="rId25"/>
    </p:embeddedFont>
    <p:embeddedFont>
      <p:font typeface="Bobby Jones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ublic Sans" panose="020B0604020202020204" charset="0"/>
      <p:regular r:id="rId31"/>
    </p:embeddedFont>
    <p:embeddedFont>
      <p:font typeface="Schadow BT" panose="02060504050505030204" pitchFamily="18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43.sv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43.sv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12" Type="http://schemas.openxmlformats.org/officeDocument/2006/relationships/image" Target="../media/image11.png"/><Relationship Id="rId17" Type="http://schemas.openxmlformats.org/officeDocument/2006/relationships/image" Target="../media/image22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openxmlformats.org/officeDocument/2006/relationships/image" Target="../media/image30.sv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47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svg"/><Relationship Id="rId1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svg"/><Relationship Id="rId5" Type="http://schemas.openxmlformats.org/officeDocument/2006/relationships/image" Target="../media/image4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17" Type="http://schemas.openxmlformats.org/officeDocument/2006/relationships/image" Target="../media/image43.svg"/><Relationship Id="rId2" Type="http://schemas.openxmlformats.org/officeDocument/2006/relationships/image" Target="../media/image1.png"/><Relationship Id="rId16" Type="http://schemas.openxmlformats.org/officeDocument/2006/relationships/image" Target="../media/image42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49.svg"/><Relationship Id="rId10" Type="http://schemas.openxmlformats.org/officeDocument/2006/relationships/image" Target="../media/image9.png"/><Relationship Id="rId19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53.svg"/><Relationship Id="rId1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12" Type="http://schemas.openxmlformats.org/officeDocument/2006/relationships/image" Target="../media/image27.png"/><Relationship Id="rId17" Type="http://schemas.openxmlformats.org/officeDocument/2006/relationships/image" Target="../media/image22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36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34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22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43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60311" y="-1093527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2704461" y="1707367"/>
            <a:ext cx="3107878" cy="2960960"/>
          </a:xfrm>
          <a:custGeom>
            <a:avLst/>
            <a:gdLst/>
            <a:ahLst/>
            <a:cxnLst/>
            <a:rect l="l" t="t" r="r" b="b"/>
            <a:pathLst>
              <a:path w="3107878" h="2960960">
                <a:moveTo>
                  <a:pt x="0" y="0"/>
                </a:moveTo>
                <a:lnTo>
                  <a:pt x="3107878" y="0"/>
                </a:lnTo>
                <a:lnTo>
                  <a:pt x="3107878" y="2960960"/>
                </a:lnTo>
                <a:lnTo>
                  <a:pt x="0" y="296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12130" y="3306168"/>
            <a:ext cx="3107878" cy="2960960"/>
          </a:xfrm>
          <a:custGeom>
            <a:avLst/>
            <a:gdLst/>
            <a:ahLst/>
            <a:cxnLst/>
            <a:rect l="l" t="t" r="r" b="b"/>
            <a:pathLst>
              <a:path w="3107878" h="2960960">
                <a:moveTo>
                  <a:pt x="0" y="0"/>
                </a:moveTo>
                <a:lnTo>
                  <a:pt x="3107878" y="0"/>
                </a:lnTo>
                <a:lnTo>
                  <a:pt x="3107878" y="2960960"/>
                </a:lnTo>
                <a:lnTo>
                  <a:pt x="0" y="296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350085" y="4668327"/>
            <a:ext cx="8027757" cy="1817560"/>
            <a:chOff x="0" y="0"/>
            <a:chExt cx="2114306" cy="4786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4306" cy="478699"/>
            </a:xfrm>
            <a:custGeom>
              <a:avLst/>
              <a:gdLst/>
              <a:ahLst/>
              <a:cxnLst/>
              <a:rect l="l" t="t" r="r" b="b"/>
              <a:pathLst>
                <a:path w="2114306" h="478699">
                  <a:moveTo>
                    <a:pt x="19288" y="0"/>
                  </a:moveTo>
                  <a:lnTo>
                    <a:pt x="2095019" y="0"/>
                  </a:lnTo>
                  <a:cubicBezTo>
                    <a:pt x="2100134" y="0"/>
                    <a:pt x="2105040" y="2032"/>
                    <a:pt x="2108657" y="5649"/>
                  </a:cubicBezTo>
                  <a:cubicBezTo>
                    <a:pt x="2112274" y="9266"/>
                    <a:pt x="2114306" y="14172"/>
                    <a:pt x="2114306" y="19288"/>
                  </a:cubicBezTo>
                  <a:lnTo>
                    <a:pt x="2114306" y="459411"/>
                  </a:lnTo>
                  <a:cubicBezTo>
                    <a:pt x="2114306" y="464527"/>
                    <a:pt x="2112274" y="469432"/>
                    <a:pt x="2108657" y="473050"/>
                  </a:cubicBezTo>
                  <a:cubicBezTo>
                    <a:pt x="2105040" y="476667"/>
                    <a:pt x="2100134" y="478699"/>
                    <a:pt x="2095019" y="478699"/>
                  </a:cubicBezTo>
                  <a:lnTo>
                    <a:pt x="19288" y="478699"/>
                  </a:lnTo>
                  <a:cubicBezTo>
                    <a:pt x="14172" y="478699"/>
                    <a:pt x="9266" y="476667"/>
                    <a:pt x="5649" y="473050"/>
                  </a:cubicBezTo>
                  <a:cubicBezTo>
                    <a:pt x="2032" y="469432"/>
                    <a:pt x="0" y="464527"/>
                    <a:pt x="0" y="459411"/>
                  </a:cubicBezTo>
                  <a:lnTo>
                    <a:pt x="0" y="19288"/>
                  </a:lnTo>
                  <a:cubicBezTo>
                    <a:pt x="0" y="14172"/>
                    <a:pt x="2032" y="9266"/>
                    <a:pt x="5649" y="5649"/>
                  </a:cubicBezTo>
                  <a:cubicBezTo>
                    <a:pt x="9266" y="2032"/>
                    <a:pt x="14172" y="0"/>
                    <a:pt x="19288" y="0"/>
                  </a:cubicBezTo>
                  <a:close/>
                </a:path>
              </a:pathLst>
            </a:custGeom>
            <a:solidFill>
              <a:srgbClr val="FCF9DA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14306" cy="52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776898" y="4953627"/>
            <a:ext cx="7174132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67"/>
              </a:lnSpc>
            </a:pPr>
            <a:r>
              <a:rPr lang="en-US" sz="10467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kimia</a:t>
            </a:r>
            <a:endParaRPr lang="en-US" sz="10467" dirty="0">
              <a:solidFill>
                <a:srgbClr val="191919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725963" y="3078467"/>
            <a:ext cx="7579405" cy="1817560"/>
            <a:chOff x="0" y="0"/>
            <a:chExt cx="1826834" cy="4786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26834" cy="478699"/>
            </a:xfrm>
            <a:custGeom>
              <a:avLst/>
              <a:gdLst/>
              <a:ahLst/>
              <a:cxnLst/>
              <a:rect l="l" t="t" r="r" b="b"/>
              <a:pathLst>
                <a:path w="1826834" h="478699">
                  <a:moveTo>
                    <a:pt x="22323" y="0"/>
                  </a:moveTo>
                  <a:lnTo>
                    <a:pt x="1804511" y="0"/>
                  </a:lnTo>
                  <a:cubicBezTo>
                    <a:pt x="1816839" y="0"/>
                    <a:pt x="1826834" y="9994"/>
                    <a:pt x="1826834" y="22323"/>
                  </a:cubicBezTo>
                  <a:lnTo>
                    <a:pt x="1826834" y="456376"/>
                  </a:lnTo>
                  <a:cubicBezTo>
                    <a:pt x="1826834" y="468705"/>
                    <a:pt x="1816839" y="478699"/>
                    <a:pt x="1804511" y="478699"/>
                  </a:cubicBezTo>
                  <a:lnTo>
                    <a:pt x="22323" y="478699"/>
                  </a:lnTo>
                  <a:cubicBezTo>
                    <a:pt x="9994" y="478699"/>
                    <a:pt x="0" y="468705"/>
                    <a:pt x="0" y="456376"/>
                  </a:cubicBezTo>
                  <a:lnTo>
                    <a:pt x="0" y="22323"/>
                  </a:lnTo>
                  <a:cubicBezTo>
                    <a:pt x="0" y="9994"/>
                    <a:pt x="9994" y="0"/>
                    <a:pt x="22323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26834" cy="52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60131" y="3785112"/>
            <a:ext cx="6791765" cy="7670372"/>
          </a:xfrm>
          <a:custGeom>
            <a:avLst/>
            <a:gdLst/>
            <a:ahLst/>
            <a:cxnLst/>
            <a:rect l="l" t="t" r="r" b="b"/>
            <a:pathLst>
              <a:path w="6791765" h="7670372">
                <a:moveTo>
                  <a:pt x="0" y="0"/>
                </a:moveTo>
                <a:lnTo>
                  <a:pt x="6791765" y="0"/>
                </a:lnTo>
                <a:lnTo>
                  <a:pt x="6791765" y="7670372"/>
                </a:lnTo>
                <a:lnTo>
                  <a:pt x="0" y="767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573274" y="8349515"/>
            <a:ext cx="2450157" cy="1817571"/>
          </a:xfrm>
          <a:custGeom>
            <a:avLst/>
            <a:gdLst/>
            <a:ahLst/>
            <a:cxnLst/>
            <a:rect l="l" t="t" r="r" b="b"/>
            <a:pathLst>
              <a:path w="2450157" h="1817571">
                <a:moveTo>
                  <a:pt x="0" y="0"/>
                </a:moveTo>
                <a:lnTo>
                  <a:pt x="2450157" y="0"/>
                </a:lnTo>
                <a:lnTo>
                  <a:pt x="2450157" y="1817570"/>
                </a:lnTo>
                <a:lnTo>
                  <a:pt x="0" y="1817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0509974" y="8447642"/>
            <a:ext cx="2450157" cy="1817571"/>
          </a:xfrm>
          <a:custGeom>
            <a:avLst/>
            <a:gdLst/>
            <a:ahLst/>
            <a:cxnLst/>
            <a:rect l="l" t="t" r="r" b="b"/>
            <a:pathLst>
              <a:path w="2450157" h="1817571">
                <a:moveTo>
                  <a:pt x="2450157" y="0"/>
                </a:moveTo>
                <a:lnTo>
                  <a:pt x="0" y="0"/>
                </a:lnTo>
                <a:lnTo>
                  <a:pt x="0" y="1817571"/>
                </a:lnTo>
                <a:lnTo>
                  <a:pt x="2450157" y="1817571"/>
                </a:lnTo>
                <a:lnTo>
                  <a:pt x="24501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466395">
            <a:off x="15106533" y="-1608478"/>
            <a:ext cx="3681588" cy="4687207"/>
          </a:xfrm>
          <a:custGeom>
            <a:avLst/>
            <a:gdLst/>
            <a:ahLst/>
            <a:cxnLst/>
            <a:rect l="l" t="t" r="r" b="b"/>
            <a:pathLst>
              <a:path w="3681588" h="4687207">
                <a:moveTo>
                  <a:pt x="0" y="0"/>
                </a:moveTo>
                <a:lnTo>
                  <a:pt x="3681588" y="0"/>
                </a:lnTo>
                <a:lnTo>
                  <a:pt x="3681588" y="4687208"/>
                </a:lnTo>
                <a:lnTo>
                  <a:pt x="0" y="4687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620519" y="664873"/>
            <a:ext cx="2965974" cy="3322374"/>
          </a:xfrm>
          <a:custGeom>
            <a:avLst/>
            <a:gdLst/>
            <a:ahLst/>
            <a:cxnLst/>
            <a:rect l="l" t="t" r="r" b="b"/>
            <a:pathLst>
              <a:path w="2965974" h="3322374">
                <a:moveTo>
                  <a:pt x="0" y="0"/>
                </a:moveTo>
                <a:lnTo>
                  <a:pt x="2965975" y="0"/>
                </a:lnTo>
                <a:lnTo>
                  <a:pt x="2965975" y="3322374"/>
                </a:lnTo>
                <a:lnTo>
                  <a:pt x="0" y="33223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309060">
            <a:off x="8182733" y="344061"/>
            <a:ext cx="1584442" cy="2443220"/>
          </a:xfrm>
          <a:custGeom>
            <a:avLst/>
            <a:gdLst/>
            <a:ahLst/>
            <a:cxnLst/>
            <a:rect l="l" t="t" r="r" b="b"/>
            <a:pathLst>
              <a:path w="1584442" h="2443220">
                <a:moveTo>
                  <a:pt x="0" y="0"/>
                </a:moveTo>
                <a:lnTo>
                  <a:pt x="1584442" y="0"/>
                </a:lnTo>
                <a:lnTo>
                  <a:pt x="1584442" y="2443220"/>
                </a:lnTo>
                <a:lnTo>
                  <a:pt x="0" y="24432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sp>
        <p:nvSpPr>
          <p:cNvPr id="24" name="Freeform 24"/>
          <p:cNvSpPr/>
          <p:nvPr/>
        </p:nvSpPr>
        <p:spPr>
          <a:xfrm rot="-221014">
            <a:off x="11607771" y="1647412"/>
            <a:ext cx="2565918" cy="2057400"/>
          </a:xfrm>
          <a:custGeom>
            <a:avLst/>
            <a:gdLst/>
            <a:ahLst/>
            <a:cxnLst/>
            <a:rect l="l" t="t" r="r" b="b"/>
            <a:pathLst>
              <a:path w="2565918" h="2057400">
                <a:moveTo>
                  <a:pt x="0" y="0"/>
                </a:moveTo>
                <a:lnTo>
                  <a:pt x="2565919" y="0"/>
                </a:lnTo>
                <a:lnTo>
                  <a:pt x="2565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93030">
            <a:off x="2983685" y="5207270"/>
            <a:ext cx="2324829" cy="1859863"/>
          </a:xfrm>
          <a:custGeom>
            <a:avLst/>
            <a:gdLst/>
            <a:ahLst/>
            <a:cxnLst/>
            <a:rect l="l" t="t" r="r" b="b"/>
            <a:pathLst>
              <a:path w="2324829" h="1859863">
                <a:moveTo>
                  <a:pt x="0" y="0"/>
                </a:moveTo>
                <a:lnTo>
                  <a:pt x="2324829" y="0"/>
                </a:lnTo>
                <a:lnTo>
                  <a:pt x="2324829" y="1859863"/>
                </a:lnTo>
                <a:lnTo>
                  <a:pt x="0" y="185986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-1666818" y="2853474"/>
            <a:ext cx="5812917" cy="8369384"/>
          </a:xfrm>
          <a:custGeom>
            <a:avLst/>
            <a:gdLst/>
            <a:ahLst/>
            <a:cxnLst/>
            <a:rect l="l" t="t" r="r" b="b"/>
            <a:pathLst>
              <a:path w="5812917" h="8369384">
                <a:moveTo>
                  <a:pt x="5812918" y="0"/>
                </a:moveTo>
                <a:lnTo>
                  <a:pt x="0" y="0"/>
                </a:lnTo>
                <a:lnTo>
                  <a:pt x="0" y="8369383"/>
                </a:lnTo>
                <a:lnTo>
                  <a:pt x="5812918" y="8369383"/>
                </a:lnTo>
                <a:lnTo>
                  <a:pt x="581291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377843" y="1695706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667327" y="3385741"/>
            <a:ext cx="7564295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67"/>
              </a:lnSpc>
            </a:pPr>
            <a:r>
              <a:rPr lang="en-US" sz="10467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stokiometri</a:t>
            </a:r>
            <a:endParaRPr lang="en-US" sz="10467" dirty="0">
              <a:solidFill>
                <a:srgbClr val="191919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30" name="Freeform 30"/>
          <p:cNvSpPr/>
          <p:nvPr/>
        </p:nvSpPr>
        <p:spPr>
          <a:xfrm rot="170080">
            <a:off x="6197932" y="1590755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56365" y="-1093528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204382" y="11182"/>
            <a:ext cx="3961186" cy="3773930"/>
          </a:xfrm>
          <a:custGeom>
            <a:avLst/>
            <a:gdLst/>
            <a:ahLst/>
            <a:cxnLst/>
            <a:rect l="l" t="t" r="r" b="b"/>
            <a:pathLst>
              <a:path w="3961186" h="3773930">
                <a:moveTo>
                  <a:pt x="0" y="0"/>
                </a:moveTo>
                <a:lnTo>
                  <a:pt x="3961186" y="0"/>
                </a:lnTo>
                <a:lnTo>
                  <a:pt x="3961186" y="3773930"/>
                </a:lnTo>
                <a:lnTo>
                  <a:pt x="0" y="3773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88081" y="3270305"/>
            <a:ext cx="13694918" cy="5841951"/>
            <a:chOff x="0" y="0"/>
            <a:chExt cx="1025834" cy="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5834" cy="263001"/>
            </a:xfrm>
            <a:custGeom>
              <a:avLst/>
              <a:gdLst/>
              <a:ahLst/>
              <a:cxnLst/>
              <a:rect l="l" t="t" r="r" b="b"/>
              <a:pathLst>
                <a:path w="1025834" h="263001">
                  <a:moveTo>
                    <a:pt x="41645" y="0"/>
                  </a:moveTo>
                  <a:lnTo>
                    <a:pt x="984189" y="0"/>
                  </a:lnTo>
                  <a:cubicBezTo>
                    <a:pt x="1007189" y="0"/>
                    <a:pt x="1025834" y="18645"/>
                    <a:pt x="1025834" y="41645"/>
                  </a:cubicBezTo>
                  <a:lnTo>
                    <a:pt x="1025834" y="221356"/>
                  </a:lnTo>
                  <a:cubicBezTo>
                    <a:pt x="1025834" y="244356"/>
                    <a:pt x="1007189" y="263001"/>
                    <a:pt x="984189" y="263001"/>
                  </a:cubicBezTo>
                  <a:lnTo>
                    <a:pt x="41645" y="263001"/>
                  </a:lnTo>
                  <a:cubicBezTo>
                    <a:pt x="18645" y="263001"/>
                    <a:pt x="0" y="244356"/>
                    <a:pt x="0" y="221356"/>
                  </a:cubicBezTo>
                  <a:lnTo>
                    <a:pt x="0" y="41645"/>
                  </a:lnTo>
                  <a:cubicBezTo>
                    <a:pt x="0" y="18645"/>
                    <a:pt x="18645" y="0"/>
                    <a:pt x="41645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5834" cy="310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rot="415356">
            <a:off x="863639" y="862725"/>
            <a:ext cx="1755535" cy="2707047"/>
          </a:xfrm>
          <a:custGeom>
            <a:avLst/>
            <a:gdLst/>
            <a:ahLst/>
            <a:cxnLst/>
            <a:rect l="l" t="t" r="r" b="b"/>
            <a:pathLst>
              <a:path w="1755535" h="2707047">
                <a:moveTo>
                  <a:pt x="0" y="0"/>
                </a:moveTo>
                <a:lnTo>
                  <a:pt x="1755535" y="0"/>
                </a:lnTo>
                <a:lnTo>
                  <a:pt x="1755535" y="2707047"/>
                </a:lnTo>
                <a:lnTo>
                  <a:pt x="0" y="2707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813830" y="7298242"/>
            <a:ext cx="2510013" cy="2523779"/>
          </a:xfrm>
          <a:custGeom>
            <a:avLst/>
            <a:gdLst/>
            <a:ahLst/>
            <a:cxnLst/>
            <a:rect l="l" t="t" r="r" b="b"/>
            <a:pathLst>
              <a:path w="2510013" h="2523779">
                <a:moveTo>
                  <a:pt x="0" y="0"/>
                </a:moveTo>
                <a:lnTo>
                  <a:pt x="2510013" y="0"/>
                </a:lnTo>
                <a:lnTo>
                  <a:pt x="2510013" y="2523778"/>
                </a:lnTo>
                <a:lnTo>
                  <a:pt x="0" y="2523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3607301" y="1345137"/>
            <a:ext cx="12532702" cy="1128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Contoh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3: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Nisbah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Isipadu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Gas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1E90E-DB75-4D95-9ECF-85EFE020DD8B}"/>
              </a:ext>
            </a:extLst>
          </p:cNvPr>
          <p:cNvSpPr txBox="1"/>
          <p:nvPr/>
        </p:nvSpPr>
        <p:spPr>
          <a:xfrm>
            <a:off x="3100134" y="4347270"/>
            <a:ext cx="128708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Tindak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balas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2C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+ 5O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→ 4CO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+ 2H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O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C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​H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​+ 5O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2​ 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→ 4CO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​+ 2H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​O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Soalan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Jika 10 dm³ gas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etuna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(C₂H₂)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dibakar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sepenuhnya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,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berapa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isipadu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  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Oksigen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yang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diperlukan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   Karbon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dioksida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yang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dihasilkan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0278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56365" y="-1093528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204382" y="11182"/>
            <a:ext cx="3961186" cy="3773930"/>
          </a:xfrm>
          <a:custGeom>
            <a:avLst/>
            <a:gdLst/>
            <a:ahLst/>
            <a:cxnLst/>
            <a:rect l="l" t="t" r="r" b="b"/>
            <a:pathLst>
              <a:path w="3961186" h="3773930">
                <a:moveTo>
                  <a:pt x="0" y="0"/>
                </a:moveTo>
                <a:lnTo>
                  <a:pt x="3961186" y="0"/>
                </a:lnTo>
                <a:lnTo>
                  <a:pt x="3961186" y="3773930"/>
                </a:lnTo>
                <a:lnTo>
                  <a:pt x="0" y="3773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88082" y="3029855"/>
            <a:ext cx="13694918" cy="6377246"/>
            <a:chOff x="0" y="0"/>
            <a:chExt cx="1025834" cy="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5834" cy="263001"/>
            </a:xfrm>
            <a:custGeom>
              <a:avLst/>
              <a:gdLst/>
              <a:ahLst/>
              <a:cxnLst/>
              <a:rect l="l" t="t" r="r" b="b"/>
              <a:pathLst>
                <a:path w="1025834" h="263001">
                  <a:moveTo>
                    <a:pt x="41645" y="0"/>
                  </a:moveTo>
                  <a:lnTo>
                    <a:pt x="984189" y="0"/>
                  </a:lnTo>
                  <a:cubicBezTo>
                    <a:pt x="1007189" y="0"/>
                    <a:pt x="1025834" y="18645"/>
                    <a:pt x="1025834" y="41645"/>
                  </a:cubicBezTo>
                  <a:lnTo>
                    <a:pt x="1025834" y="221356"/>
                  </a:lnTo>
                  <a:cubicBezTo>
                    <a:pt x="1025834" y="244356"/>
                    <a:pt x="1007189" y="263001"/>
                    <a:pt x="984189" y="263001"/>
                  </a:cubicBezTo>
                  <a:lnTo>
                    <a:pt x="41645" y="263001"/>
                  </a:lnTo>
                  <a:cubicBezTo>
                    <a:pt x="18645" y="263001"/>
                    <a:pt x="0" y="244356"/>
                    <a:pt x="0" y="221356"/>
                  </a:cubicBezTo>
                  <a:lnTo>
                    <a:pt x="0" y="41645"/>
                  </a:lnTo>
                  <a:cubicBezTo>
                    <a:pt x="0" y="18645"/>
                    <a:pt x="18645" y="0"/>
                    <a:pt x="41645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5834" cy="310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rot="415356">
            <a:off x="863639" y="862725"/>
            <a:ext cx="1755535" cy="2707047"/>
          </a:xfrm>
          <a:custGeom>
            <a:avLst/>
            <a:gdLst/>
            <a:ahLst/>
            <a:cxnLst/>
            <a:rect l="l" t="t" r="r" b="b"/>
            <a:pathLst>
              <a:path w="1755535" h="2707047">
                <a:moveTo>
                  <a:pt x="0" y="0"/>
                </a:moveTo>
                <a:lnTo>
                  <a:pt x="1755535" y="0"/>
                </a:lnTo>
                <a:lnTo>
                  <a:pt x="1755535" y="2707047"/>
                </a:lnTo>
                <a:lnTo>
                  <a:pt x="0" y="2707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813830" y="7298242"/>
            <a:ext cx="2510013" cy="2523779"/>
          </a:xfrm>
          <a:custGeom>
            <a:avLst/>
            <a:gdLst/>
            <a:ahLst/>
            <a:cxnLst/>
            <a:rect l="l" t="t" r="r" b="b"/>
            <a:pathLst>
              <a:path w="2510013" h="2523779">
                <a:moveTo>
                  <a:pt x="0" y="0"/>
                </a:moveTo>
                <a:lnTo>
                  <a:pt x="2510013" y="0"/>
                </a:lnTo>
                <a:lnTo>
                  <a:pt x="2510013" y="2523778"/>
                </a:lnTo>
                <a:lnTo>
                  <a:pt x="0" y="2523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4177692" y="1288225"/>
            <a:ext cx="11391919" cy="112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Penyelesaian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1E90E-DB75-4D95-9ECF-85EFE020DD8B}"/>
              </a:ext>
            </a:extLst>
          </p:cNvPr>
          <p:cNvSpPr txBox="1"/>
          <p:nvPr/>
        </p:nvSpPr>
        <p:spPr>
          <a:xfrm>
            <a:off x="3607300" y="4435920"/>
            <a:ext cx="125327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Nisbah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mol =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Nisbah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isipadu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kerana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semua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gas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2C₂H₂ : 5O₂ : 4CO₂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  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Isipadu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O₂ = (5/2) × 10 = 25 dm³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  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Isipadu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CO₂ = (4/2) × 10 = 20 dm³</a:t>
            </a:r>
          </a:p>
        </p:txBody>
      </p:sp>
    </p:spTree>
    <p:extLst>
      <p:ext uri="{BB962C8B-B14F-4D97-AF65-F5344CB8AC3E}">
        <p14:creationId xmlns:p14="http://schemas.microsoft.com/office/powerpoint/2010/main" val="8335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60311" y="-1093527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028700" y="3617001"/>
            <a:ext cx="9214179" cy="3722011"/>
            <a:chOff x="0" y="0"/>
            <a:chExt cx="2942715" cy="6948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42715" cy="694815"/>
            </a:xfrm>
            <a:custGeom>
              <a:avLst/>
              <a:gdLst/>
              <a:ahLst/>
              <a:cxnLst/>
              <a:rect l="l" t="t" r="r" b="b"/>
              <a:pathLst>
                <a:path w="2942715" h="694815">
                  <a:moveTo>
                    <a:pt x="16804" y="0"/>
                  </a:moveTo>
                  <a:lnTo>
                    <a:pt x="2925911" y="0"/>
                  </a:lnTo>
                  <a:cubicBezTo>
                    <a:pt x="2935192" y="0"/>
                    <a:pt x="2942715" y="7524"/>
                    <a:pt x="2942715" y="16804"/>
                  </a:cubicBezTo>
                  <a:lnTo>
                    <a:pt x="2942715" y="678011"/>
                  </a:lnTo>
                  <a:cubicBezTo>
                    <a:pt x="2942715" y="687291"/>
                    <a:pt x="2935192" y="694815"/>
                    <a:pt x="2925911" y="694815"/>
                  </a:cubicBezTo>
                  <a:lnTo>
                    <a:pt x="16804" y="694815"/>
                  </a:lnTo>
                  <a:cubicBezTo>
                    <a:pt x="7524" y="694815"/>
                    <a:pt x="0" y="687291"/>
                    <a:pt x="0" y="678011"/>
                  </a:cubicBezTo>
                  <a:lnTo>
                    <a:pt x="0" y="16804"/>
                  </a:lnTo>
                  <a:cubicBezTo>
                    <a:pt x="0" y="7524"/>
                    <a:pt x="7524" y="0"/>
                    <a:pt x="16804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942715" cy="742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2752601" y="1382034"/>
            <a:ext cx="2824023" cy="3163366"/>
          </a:xfrm>
          <a:custGeom>
            <a:avLst/>
            <a:gdLst/>
            <a:ahLst/>
            <a:cxnLst/>
            <a:rect l="l" t="t" r="r" b="b"/>
            <a:pathLst>
              <a:path w="2824023" h="3163366">
                <a:moveTo>
                  <a:pt x="0" y="0"/>
                </a:moveTo>
                <a:lnTo>
                  <a:pt x="2824024" y="0"/>
                </a:lnTo>
                <a:lnTo>
                  <a:pt x="2824024" y="3163366"/>
                </a:lnTo>
                <a:lnTo>
                  <a:pt x="0" y="3163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887199" y="5741601"/>
            <a:ext cx="7082437" cy="6122176"/>
          </a:xfrm>
          <a:custGeom>
            <a:avLst/>
            <a:gdLst/>
            <a:ahLst/>
            <a:cxnLst/>
            <a:rect l="l" t="t" r="r" b="b"/>
            <a:pathLst>
              <a:path w="10614674" h="8240847">
                <a:moveTo>
                  <a:pt x="0" y="0"/>
                </a:moveTo>
                <a:lnTo>
                  <a:pt x="10614674" y="0"/>
                </a:lnTo>
                <a:lnTo>
                  <a:pt x="10614674" y="8240847"/>
                </a:lnTo>
                <a:lnTo>
                  <a:pt x="0" y="8240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53943" y="4093324"/>
            <a:ext cx="8519709" cy="239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Sesuai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untuk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menentukan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formula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empirikal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dan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molekul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sesuatu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sebatian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berdasarkan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data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peratusan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unsur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403201"/>
            <a:ext cx="90166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Pengiraan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Berdasarkan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Komposisi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Peratus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676641" y="914721"/>
            <a:ext cx="1642199" cy="1651206"/>
          </a:xfrm>
          <a:custGeom>
            <a:avLst/>
            <a:gdLst/>
            <a:ahLst/>
            <a:cxnLst/>
            <a:rect l="l" t="t" r="r" b="b"/>
            <a:pathLst>
              <a:path w="1642199" h="1651206">
                <a:moveTo>
                  <a:pt x="0" y="0"/>
                </a:moveTo>
                <a:lnTo>
                  <a:pt x="1642199" y="0"/>
                </a:lnTo>
                <a:lnTo>
                  <a:pt x="1642199" y="1651206"/>
                </a:lnTo>
                <a:lnTo>
                  <a:pt x="0" y="16512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21014">
            <a:off x="-878487" y="7889758"/>
            <a:ext cx="2958484" cy="2372166"/>
          </a:xfrm>
          <a:custGeom>
            <a:avLst/>
            <a:gdLst/>
            <a:ahLst/>
            <a:cxnLst/>
            <a:rect l="l" t="t" r="r" b="b"/>
            <a:pathLst>
              <a:path w="2958484" h="2372166">
                <a:moveTo>
                  <a:pt x="0" y="0"/>
                </a:moveTo>
                <a:lnTo>
                  <a:pt x="2958484" y="0"/>
                </a:lnTo>
                <a:lnTo>
                  <a:pt x="2958484" y="2372166"/>
                </a:lnTo>
                <a:lnTo>
                  <a:pt x="0" y="23721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683596" y="695139"/>
            <a:ext cx="2381142" cy="2268579"/>
          </a:xfrm>
          <a:custGeom>
            <a:avLst/>
            <a:gdLst/>
            <a:ahLst/>
            <a:cxnLst/>
            <a:rect l="l" t="t" r="r" b="b"/>
            <a:pathLst>
              <a:path w="2381142" h="2268579">
                <a:moveTo>
                  <a:pt x="0" y="0"/>
                </a:moveTo>
                <a:lnTo>
                  <a:pt x="2381142" y="0"/>
                </a:lnTo>
                <a:lnTo>
                  <a:pt x="2381142" y="2268578"/>
                </a:lnTo>
                <a:lnTo>
                  <a:pt x="0" y="2268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70080">
            <a:off x="13927443" y="6334964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2C3A1E-DCBF-4CE0-8248-272860A4DE7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7" t="79630"/>
          <a:stretch/>
        </p:blipFill>
        <p:spPr>
          <a:xfrm>
            <a:off x="8492938" y="7487560"/>
            <a:ext cx="3104776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56365" y="-1093528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204382" y="11182"/>
            <a:ext cx="3961186" cy="3773930"/>
          </a:xfrm>
          <a:custGeom>
            <a:avLst/>
            <a:gdLst/>
            <a:ahLst/>
            <a:cxnLst/>
            <a:rect l="l" t="t" r="r" b="b"/>
            <a:pathLst>
              <a:path w="3961186" h="3773930">
                <a:moveTo>
                  <a:pt x="0" y="0"/>
                </a:moveTo>
                <a:lnTo>
                  <a:pt x="3961186" y="0"/>
                </a:lnTo>
                <a:lnTo>
                  <a:pt x="3961186" y="3773930"/>
                </a:lnTo>
                <a:lnTo>
                  <a:pt x="0" y="3773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88081" y="3270305"/>
            <a:ext cx="13694918" cy="5841951"/>
            <a:chOff x="0" y="0"/>
            <a:chExt cx="1025834" cy="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5834" cy="263001"/>
            </a:xfrm>
            <a:custGeom>
              <a:avLst/>
              <a:gdLst/>
              <a:ahLst/>
              <a:cxnLst/>
              <a:rect l="l" t="t" r="r" b="b"/>
              <a:pathLst>
                <a:path w="1025834" h="263001">
                  <a:moveTo>
                    <a:pt x="41645" y="0"/>
                  </a:moveTo>
                  <a:lnTo>
                    <a:pt x="984189" y="0"/>
                  </a:lnTo>
                  <a:cubicBezTo>
                    <a:pt x="1007189" y="0"/>
                    <a:pt x="1025834" y="18645"/>
                    <a:pt x="1025834" y="41645"/>
                  </a:cubicBezTo>
                  <a:lnTo>
                    <a:pt x="1025834" y="221356"/>
                  </a:lnTo>
                  <a:cubicBezTo>
                    <a:pt x="1025834" y="244356"/>
                    <a:pt x="1007189" y="263001"/>
                    <a:pt x="984189" y="263001"/>
                  </a:cubicBezTo>
                  <a:lnTo>
                    <a:pt x="41645" y="263001"/>
                  </a:lnTo>
                  <a:cubicBezTo>
                    <a:pt x="18645" y="263001"/>
                    <a:pt x="0" y="244356"/>
                    <a:pt x="0" y="221356"/>
                  </a:cubicBezTo>
                  <a:lnTo>
                    <a:pt x="0" y="41645"/>
                  </a:lnTo>
                  <a:cubicBezTo>
                    <a:pt x="0" y="18645"/>
                    <a:pt x="18645" y="0"/>
                    <a:pt x="41645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5834" cy="310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rot="415356">
            <a:off x="863639" y="862725"/>
            <a:ext cx="1755535" cy="2707047"/>
          </a:xfrm>
          <a:custGeom>
            <a:avLst/>
            <a:gdLst/>
            <a:ahLst/>
            <a:cxnLst/>
            <a:rect l="l" t="t" r="r" b="b"/>
            <a:pathLst>
              <a:path w="1755535" h="2707047">
                <a:moveTo>
                  <a:pt x="0" y="0"/>
                </a:moveTo>
                <a:lnTo>
                  <a:pt x="1755535" y="0"/>
                </a:lnTo>
                <a:lnTo>
                  <a:pt x="1755535" y="2707047"/>
                </a:lnTo>
                <a:lnTo>
                  <a:pt x="0" y="2707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813830" y="7298242"/>
            <a:ext cx="2510013" cy="2523779"/>
          </a:xfrm>
          <a:custGeom>
            <a:avLst/>
            <a:gdLst/>
            <a:ahLst/>
            <a:cxnLst/>
            <a:rect l="l" t="t" r="r" b="b"/>
            <a:pathLst>
              <a:path w="2510013" h="2523779">
                <a:moveTo>
                  <a:pt x="0" y="0"/>
                </a:moveTo>
                <a:lnTo>
                  <a:pt x="2510013" y="0"/>
                </a:lnTo>
                <a:lnTo>
                  <a:pt x="2510013" y="2523778"/>
                </a:lnTo>
                <a:lnTo>
                  <a:pt x="0" y="2523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3607301" y="1345137"/>
            <a:ext cx="12532702" cy="1128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Contoh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4: Formula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Empirikal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1E90E-DB75-4D95-9ECF-85EFE020DD8B}"/>
              </a:ext>
            </a:extLst>
          </p:cNvPr>
          <p:cNvSpPr txBox="1"/>
          <p:nvPr/>
        </p:nvSpPr>
        <p:spPr>
          <a:xfrm>
            <a:off x="3100134" y="4251254"/>
            <a:ext cx="128708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Sebatian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mengandungi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40.0% C, 6.7% H dan 53.3% O.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Tentukan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formula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empirikal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867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56365" y="-1093528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204382" y="11182"/>
            <a:ext cx="3961186" cy="3773930"/>
          </a:xfrm>
          <a:custGeom>
            <a:avLst/>
            <a:gdLst/>
            <a:ahLst/>
            <a:cxnLst/>
            <a:rect l="l" t="t" r="r" b="b"/>
            <a:pathLst>
              <a:path w="3961186" h="3773930">
                <a:moveTo>
                  <a:pt x="0" y="0"/>
                </a:moveTo>
                <a:lnTo>
                  <a:pt x="3961186" y="0"/>
                </a:lnTo>
                <a:lnTo>
                  <a:pt x="3961186" y="3773930"/>
                </a:lnTo>
                <a:lnTo>
                  <a:pt x="0" y="3773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787852" y="2216248"/>
            <a:ext cx="13694918" cy="7019666"/>
            <a:chOff x="0" y="0"/>
            <a:chExt cx="1025834" cy="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5834" cy="263001"/>
            </a:xfrm>
            <a:custGeom>
              <a:avLst/>
              <a:gdLst/>
              <a:ahLst/>
              <a:cxnLst/>
              <a:rect l="l" t="t" r="r" b="b"/>
              <a:pathLst>
                <a:path w="1025834" h="263001">
                  <a:moveTo>
                    <a:pt x="41645" y="0"/>
                  </a:moveTo>
                  <a:lnTo>
                    <a:pt x="984189" y="0"/>
                  </a:lnTo>
                  <a:cubicBezTo>
                    <a:pt x="1007189" y="0"/>
                    <a:pt x="1025834" y="18645"/>
                    <a:pt x="1025834" y="41645"/>
                  </a:cubicBezTo>
                  <a:lnTo>
                    <a:pt x="1025834" y="221356"/>
                  </a:lnTo>
                  <a:cubicBezTo>
                    <a:pt x="1025834" y="244356"/>
                    <a:pt x="1007189" y="263001"/>
                    <a:pt x="984189" y="263001"/>
                  </a:cubicBezTo>
                  <a:lnTo>
                    <a:pt x="41645" y="263001"/>
                  </a:lnTo>
                  <a:cubicBezTo>
                    <a:pt x="18645" y="263001"/>
                    <a:pt x="0" y="244356"/>
                    <a:pt x="0" y="221356"/>
                  </a:cubicBezTo>
                  <a:lnTo>
                    <a:pt x="0" y="41645"/>
                  </a:lnTo>
                  <a:cubicBezTo>
                    <a:pt x="0" y="18645"/>
                    <a:pt x="18645" y="0"/>
                    <a:pt x="41645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5834" cy="310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rot="415356">
            <a:off x="863639" y="862725"/>
            <a:ext cx="1755535" cy="2707047"/>
          </a:xfrm>
          <a:custGeom>
            <a:avLst/>
            <a:gdLst/>
            <a:ahLst/>
            <a:cxnLst/>
            <a:rect l="l" t="t" r="r" b="b"/>
            <a:pathLst>
              <a:path w="1755535" h="2707047">
                <a:moveTo>
                  <a:pt x="0" y="0"/>
                </a:moveTo>
                <a:lnTo>
                  <a:pt x="1755535" y="0"/>
                </a:lnTo>
                <a:lnTo>
                  <a:pt x="1755535" y="2707047"/>
                </a:lnTo>
                <a:lnTo>
                  <a:pt x="0" y="2707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813830" y="7298242"/>
            <a:ext cx="2510013" cy="2523779"/>
          </a:xfrm>
          <a:custGeom>
            <a:avLst/>
            <a:gdLst/>
            <a:ahLst/>
            <a:cxnLst/>
            <a:rect l="l" t="t" r="r" b="b"/>
            <a:pathLst>
              <a:path w="2510013" h="2523779">
                <a:moveTo>
                  <a:pt x="0" y="0"/>
                </a:moveTo>
                <a:lnTo>
                  <a:pt x="2510013" y="0"/>
                </a:lnTo>
                <a:lnTo>
                  <a:pt x="2510013" y="2523778"/>
                </a:lnTo>
                <a:lnTo>
                  <a:pt x="0" y="2523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4177692" y="695589"/>
            <a:ext cx="11391919" cy="112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Penyelesaian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1E90E-DB75-4D95-9ECF-85EFE020DD8B}"/>
              </a:ext>
            </a:extLst>
          </p:cNvPr>
          <p:cNvSpPr txBox="1"/>
          <p:nvPr/>
        </p:nvSpPr>
        <p:spPr>
          <a:xfrm>
            <a:off x="3368960" y="2401124"/>
            <a:ext cx="1253270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Langkah: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Ambil 100 g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sebatian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C: 40 g / 12 = 3.33 mol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H: 6.7 g / 1 = 6.7 mol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O: 53.3 g / 16 = 3.33 mol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Bahagi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semua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dengan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mol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terkecil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(3.33):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C: 1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H: 2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O: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Formula </a:t>
            </a:r>
            <a:r>
              <a:rPr kumimoji="0" lang="en-ID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empirikal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= CH₂O</a:t>
            </a:r>
          </a:p>
        </p:txBody>
      </p:sp>
    </p:spTree>
    <p:extLst>
      <p:ext uri="{BB962C8B-B14F-4D97-AF65-F5344CB8AC3E}">
        <p14:creationId xmlns:p14="http://schemas.microsoft.com/office/powerpoint/2010/main" val="2729217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60311" y="-1093527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028700" y="3617001"/>
            <a:ext cx="9214179" cy="3722011"/>
            <a:chOff x="0" y="0"/>
            <a:chExt cx="2942715" cy="6948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42715" cy="694815"/>
            </a:xfrm>
            <a:custGeom>
              <a:avLst/>
              <a:gdLst/>
              <a:ahLst/>
              <a:cxnLst/>
              <a:rect l="l" t="t" r="r" b="b"/>
              <a:pathLst>
                <a:path w="2942715" h="694815">
                  <a:moveTo>
                    <a:pt x="16804" y="0"/>
                  </a:moveTo>
                  <a:lnTo>
                    <a:pt x="2925911" y="0"/>
                  </a:lnTo>
                  <a:cubicBezTo>
                    <a:pt x="2935192" y="0"/>
                    <a:pt x="2942715" y="7524"/>
                    <a:pt x="2942715" y="16804"/>
                  </a:cubicBezTo>
                  <a:lnTo>
                    <a:pt x="2942715" y="678011"/>
                  </a:lnTo>
                  <a:cubicBezTo>
                    <a:pt x="2942715" y="687291"/>
                    <a:pt x="2935192" y="694815"/>
                    <a:pt x="2925911" y="694815"/>
                  </a:cubicBezTo>
                  <a:lnTo>
                    <a:pt x="16804" y="694815"/>
                  </a:lnTo>
                  <a:cubicBezTo>
                    <a:pt x="7524" y="694815"/>
                    <a:pt x="0" y="687291"/>
                    <a:pt x="0" y="678011"/>
                  </a:cubicBezTo>
                  <a:lnTo>
                    <a:pt x="0" y="16804"/>
                  </a:lnTo>
                  <a:cubicBezTo>
                    <a:pt x="0" y="7524"/>
                    <a:pt x="7524" y="0"/>
                    <a:pt x="16804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942715" cy="742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2752601" y="1382034"/>
            <a:ext cx="2824023" cy="3163366"/>
          </a:xfrm>
          <a:custGeom>
            <a:avLst/>
            <a:gdLst/>
            <a:ahLst/>
            <a:cxnLst/>
            <a:rect l="l" t="t" r="r" b="b"/>
            <a:pathLst>
              <a:path w="2824023" h="3163366">
                <a:moveTo>
                  <a:pt x="0" y="0"/>
                </a:moveTo>
                <a:lnTo>
                  <a:pt x="2824024" y="0"/>
                </a:lnTo>
                <a:lnTo>
                  <a:pt x="2824024" y="3163366"/>
                </a:lnTo>
                <a:lnTo>
                  <a:pt x="0" y="3163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887199" y="5741601"/>
            <a:ext cx="7082437" cy="6122176"/>
          </a:xfrm>
          <a:custGeom>
            <a:avLst/>
            <a:gdLst/>
            <a:ahLst/>
            <a:cxnLst/>
            <a:rect l="l" t="t" r="r" b="b"/>
            <a:pathLst>
              <a:path w="10614674" h="8240847">
                <a:moveTo>
                  <a:pt x="0" y="0"/>
                </a:moveTo>
                <a:lnTo>
                  <a:pt x="10614674" y="0"/>
                </a:lnTo>
                <a:lnTo>
                  <a:pt x="10614674" y="8240847"/>
                </a:lnTo>
                <a:lnTo>
                  <a:pt x="0" y="8240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92919" y="4115776"/>
            <a:ext cx="8519709" cy="239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Soalan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jenis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ini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melibatkan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dua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bahan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reaktan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atau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campuran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logam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, di mana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hanya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sebahagian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yang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bertindak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balas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403201"/>
            <a:ext cx="90166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Tindak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Balas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dengan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Campuran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Bahan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676641" y="914721"/>
            <a:ext cx="1642199" cy="1651206"/>
          </a:xfrm>
          <a:custGeom>
            <a:avLst/>
            <a:gdLst/>
            <a:ahLst/>
            <a:cxnLst/>
            <a:rect l="l" t="t" r="r" b="b"/>
            <a:pathLst>
              <a:path w="1642199" h="1651206">
                <a:moveTo>
                  <a:pt x="0" y="0"/>
                </a:moveTo>
                <a:lnTo>
                  <a:pt x="1642199" y="0"/>
                </a:lnTo>
                <a:lnTo>
                  <a:pt x="1642199" y="1651206"/>
                </a:lnTo>
                <a:lnTo>
                  <a:pt x="0" y="16512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21014">
            <a:off x="-878487" y="7889758"/>
            <a:ext cx="2958484" cy="2372166"/>
          </a:xfrm>
          <a:custGeom>
            <a:avLst/>
            <a:gdLst/>
            <a:ahLst/>
            <a:cxnLst/>
            <a:rect l="l" t="t" r="r" b="b"/>
            <a:pathLst>
              <a:path w="2958484" h="2372166">
                <a:moveTo>
                  <a:pt x="0" y="0"/>
                </a:moveTo>
                <a:lnTo>
                  <a:pt x="2958484" y="0"/>
                </a:lnTo>
                <a:lnTo>
                  <a:pt x="2958484" y="2372166"/>
                </a:lnTo>
                <a:lnTo>
                  <a:pt x="0" y="23721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683596" y="695139"/>
            <a:ext cx="2381142" cy="2268579"/>
          </a:xfrm>
          <a:custGeom>
            <a:avLst/>
            <a:gdLst/>
            <a:ahLst/>
            <a:cxnLst/>
            <a:rect l="l" t="t" r="r" b="b"/>
            <a:pathLst>
              <a:path w="2381142" h="2268579">
                <a:moveTo>
                  <a:pt x="0" y="0"/>
                </a:moveTo>
                <a:lnTo>
                  <a:pt x="2381142" y="0"/>
                </a:lnTo>
                <a:lnTo>
                  <a:pt x="2381142" y="2268578"/>
                </a:lnTo>
                <a:lnTo>
                  <a:pt x="0" y="2268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70080">
            <a:off x="13927443" y="6334964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47049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56365" y="-1093528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204382" y="11182"/>
            <a:ext cx="3961186" cy="3773930"/>
          </a:xfrm>
          <a:custGeom>
            <a:avLst/>
            <a:gdLst/>
            <a:ahLst/>
            <a:cxnLst/>
            <a:rect l="l" t="t" r="r" b="b"/>
            <a:pathLst>
              <a:path w="3961186" h="3773930">
                <a:moveTo>
                  <a:pt x="0" y="0"/>
                </a:moveTo>
                <a:lnTo>
                  <a:pt x="3961186" y="0"/>
                </a:lnTo>
                <a:lnTo>
                  <a:pt x="3961186" y="3773930"/>
                </a:lnTo>
                <a:lnTo>
                  <a:pt x="0" y="3773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88081" y="3270305"/>
            <a:ext cx="13694918" cy="5841951"/>
            <a:chOff x="0" y="0"/>
            <a:chExt cx="1025834" cy="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5834" cy="263001"/>
            </a:xfrm>
            <a:custGeom>
              <a:avLst/>
              <a:gdLst/>
              <a:ahLst/>
              <a:cxnLst/>
              <a:rect l="l" t="t" r="r" b="b"/>
              <a:pathLst>
                <a:path w="1025834" h="263001">
                  <a:moveTo>
                    <a:pt x="41645" y="0"/>
                  </a:moveTo>
                  <a:lnTo>
                    <a:pt x="984189" y="0"/>
                  </a:lnTo>
                  <a:cubicBezTo>
                    <a:pt x="1007189" y="0"/>
                    <a:pt x="1025834" y="18645"/>
                    <a:pt x="1025834" y="41645"/>
                  </a:cubicBezTo>
                  <a:lnTo>
                    <a:pt x="1025834" y="221356"/>
                  </a:lnTo>
                  <a:cubicBezTo>
                    <a:pt x="1025834" y="244356"/>
                    <a:pt x="1007189" y="263001"/>
                    <a:pt x="984189" y="263001"/>
                  </a:cubicBezTo>
                  <a:lnTo>
                    <a:pt x="41645" y="263001"/>
                  </a:lnTo>
                  <a:cubicBezTo>
                    <a:pt x="18645" y="263001"/>
                    <a:pt x="0" y="244356"/>
                    <a:pt x="0" y="221356"/>
                  </a:cubicBezTo>
                  <a:lnTo>
                    <a:pt x="0" y="41645"/>
                  </a:lnTo>
                  <a:cubicBezTo>
                    <a:pt x="0" y="18645"/>
                    <a:pt x="18645" y="0"/>
                    <a:pt x="41645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5834" cy="310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rot="415356">
            <a:off x="863639" y="862725"/>
            <a:ext cx="1755535" cy="2707047"/>
          </a:xfrm>
          <a:custGeom>
            <a:avLst/>
            <a:gdLst/>
            <a:ahLst/>
            <a:cxnLst/>
            <a:rect l="l" t="t" r="r" b="b"/>
            <a:pathLst>
              <a:path w="1755535" h="2707047">
                <a:moveTo>
                  <a:pt x="0" y="0"/>
                </a:moveTo>
                <a:lnTo>
                  <a:pt x="1755535" y="0"/>
                </a:lnTo>
                <a:lnTo>
                  <a:pt x="1755535" y="2707047"/>
                </a:lnTo>
                <a:lnTo>
                  <a:pt x="0" y="2707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813830" y="7298242"/>
            <a:ext cx="2510013" cy="2523779"/>
          </a:xfrm>
          <a:custGeom>
            <a:avLst/>
            <a:gdLst/>
            <a:ahLst/>
            <a:cxnLst/>
            <a:rect l="l" t="t" r="r" b="b"/>
            <a:pathLst>
              <a:path w="2510013" h="2523779">
                <a:moveTo>
                  <a:pt x="0" y="0"/>
                </a:moveTo>
                <a:lnTo>
                  <a:pt x="2510013" y="0"/>
                </a:lnTo>
                <a:lnTo>
                  <a:pt x="2510013" y="2523778"/>
                </a:lnTo>
                <a:lnTo>
                  <a:pt x="0" y="2523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3462826" y="1386763"/>
            <a:ext cx="12532702" cy="1093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Contoh 5: Campuran Logam Bertindak Balas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1E90E-DB75-4D95-9ECF-85EFE020DD8B}"/>
              </a:ext>
            </a:extLst>
          </p:cNvPr>
          <p:cNvSpPr txBox="1"/>
          <p:nvPr/>
        </p:nvSpPr>
        <p:spPr>
          <a:xfrm>
            <a:off x="3293770" y="3855785"/>
            <a:ext cx="128708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Campuran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magnesium dan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zink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(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jumlah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jisim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= 10 g)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direaksikan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dengan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asid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hidroklorik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berlebihan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.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Semua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gas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hidrogen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yang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terbentuk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berjumlah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4.48 dm³ pada STP.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Tentukan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jisim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masing-masing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logam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dalam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campuran</a:t>
            </a: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186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56365" y="-1093528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204382" y="11182"/>
            <a:ext cx="3961186" cy="3773930"/>
          </a:xfrm>
          <a:custGeom>
            <a:avLst/>
            <a:gdLst/>
            <a:ahLst/>
            <a:cxnLst/>
            <a:rect l="l" t="t" r="r" b="b"/>
            <a:pathLst>
              <a:path w="3961186" h="3773930">
                <a:moveTo>
                  <a:pt x="0" y="0"/>
                </a:moveTo>
                <a:lnTo>
                  <a:pt x="3961186" y="0"/>
                </a:lnTo>
                <a:lnTo>
                  <a:pt x="3961186" y="3773930"/>
                </a:lnTo>
                <a:lnTo>
                  <a:pt x="0" y="3773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787852" y="1914773"/>
            <a:ext cx="13694918" cy="7676638"/>
            <a:chOff x="0" y="0"/>
            <a:chExt cx="1025834" cy="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5834" cy="263001"/>
            </a:xfrm>
            <a:custGeom>
              <a:avLst/>
              <a:gdLst/>
              <a:ahLst/>
              <a:cxnLst/>
              <a:rect l="l" t="t" r="r" b="b"/>
              <a:pathLst>
                <a:path w="1025834" h="263001">
                  <a:moveTo>
                    <a:pt x="41645" y="0"/>
                  </a:moveTo>
                  <a:lnTo>
                    <a:pt x="984189" y="0"/>
                  </a:lnTo>
                  <a:cubicBezTo>
                    <a:pt x="1007189" y="0"/>
                    <a:pt x="1025834" y="18645"/>
                    <a:pt x="1025834" y="41645"/>
                  </a:cubicBezTo>
                  <a:lnTo>
                    <a:pt x="1025834" y="221356"/>
                  </a:lnTo>
                  <a:cubicBezTo>
                    <a:pt x="1025834" y="244356"/>
                    <a:pt x="1007189" y="263001"/>
                    <a:pt x="984189" y="263001"/>
                  </a:cubicBezTo>
                  <a:lnTo>
                    <a:pt x="41645" y="263001"/>
                  </a:lnTo>
                  <a:cubicBezTo>
                    <a:pt x="18645" y="263001"/>
                    <a:pt x="0" y="244356"/>
                    <a:pt x="0" y="221356"/>
                  </a:cubicBezTo>
                  <a:lnTo>
                    <a:pt x="0" y="41645"/>
                  </a:lnTo>
                  <a:cubicBezTo>
                    <a:pt x="0" y="18645"/>
                    <a:pt x="18645" y="0"/>
                    <a:pt x="41645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5834" cy="310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rot="415356">
            <a:off x="863639" y="862725"/>
            <a:ext cx="1755535" cy="2707047"/>
          </a:xfrm>
          <a:custGeom>
            <a:avLst/>
            <a:gdLst/>
            <a:ahLst/>
            <a:cxnLst/>
            <a:rect l="l" t="t" r="r" b="b"/>
            <a:pathLst>
              <a:path w="1755535" h="2707047">
                <a:moveTo>
                  <a:pt x="0" y="0"/>
                </a:moveTo>
                <a:lnTo>
                  <a:pt x="1755535" y="0"/>
                </a:lnTo>
                <a:lnTo>
                  <a:pt x="1755535" y="2707047"/>
                </a:lnTo>
                <a:lnTo>
                  <a:pt x="0" y="2707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340352" y="291815"/>
            <a:ext cx="2510013" cy="2523779"/>
          </a:xfrm>
          <a:custGeom>
            <a:avLst/>
            <a:gdLst/>
            <a:ahLst/>
            <a:cxnLst/>
            <a:rect l="l" t="t" r="r" b="b"/>
            <a:pathLst>
              <a:path w="2510013" h="2523779">
                <a:moveTo>
                  <a:pt x="0" y="0"/>
                </a:moveTo>
                <a:lnTo>
                  <a:pt x="2510013" y="0"/>
                </a:lnTo>
                <a:lnTo>
                  <a:pt x="2510013" y="2523778"/>
                </a:lnTo>
                <a:lnTo>
                  <a:pt x="0" y="2523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4177692" y="695589"/>
            <a:ext cx="11391919" cy="112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Penyelesaian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1E90E-DB75-4D95-9ECF-85EFE020DD8B}"/>
              </a:ext>
            </a:extLst>
          </p:cNvPr>
          <p:cNvSpPr txBox="1"/>
          <p:nvPr/>
        </p:nvSpPr>
        <p:spPr>
          <a:xfrm>
            <a:off x="3368960" y="2248758"/>
            <a:ext cx="12532702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Langkah 1: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Tindak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balas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Mg + 2HCl →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MgCl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₂ + H₂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Zn + 2HCl →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ZnCl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₂ + H₂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Isipadu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gas H₂ = 4.48 dm³ → 4.48 / 22.4 = 0.2 mol H₂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Andaikan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x = mol Mg, y = mol Zn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→ x + y = 0.2 mol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→ 24x + 65y = 10 (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jumlah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jisim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campuran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Selesaikan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sistem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persamaan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600" dirty="0" err="1">
                <a:solidFill>
                  <a:prstClr val="black"/>
                </a:solidFill>
                <a:latin typeface="Adobe Caslon Pro" panose="0205050205050A020403" pitchFamily="18" charset="0"/>
              </a:rPr>
              <a:t>Sambung</a:t>
            </a:r>
            <a:r>
              <a:rPr lang="en-ID" sz="3600" dirty="0">
                <a:solidFill>
                  <a:prstClr val="black"/>
                </a:solidFill>
                <a:latin typeface="Adobe Caslon Pro" panose="0205050205050A020403" pitchFamily="18" charset="0"/>
              </a:rPr>
              <a:t> </a:t>
            </a:r>
            <a:r>
              <a:rPr lang="en-ID" sz="3600" dirty="0">
                <a:solidFill>
                  <a:prstClr val="black"/>
                </a:solidFill>
                <a:latin typeface="Adobe Caslon Pro" panose="0205050205050A020403" pitchFamily="18" charset="0"/>
                <a:sym typeface="Wingdings" panose="05000000000000000000" pitchFamily="2" charset="2"/>
              </a:rPr>
              <a:t></a:t>
            </a: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00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56365" y="-1093528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645434" y="1553704"/>
            <a:ext cx="13694918" cy="8177904"/>
            <a:chOff x="0" y="0"/>
            <a:chExt cx="1025834" cy="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5834" cy="263001"/>
            </a:xfrm>
            <a:custGeom>
              <a:avLst/>
              <a:gdLst/>
              <a:ahLst/>
              <a:cxnLst/>
              <a:rect l="l" t="t" r="r" b="b"/>
              <a:pathLst>
                <a:path w="1025834" h="263001">
                  <a:moveTo>
                    <a:pt x="41645" y="0"/>
                  </a:moveTo>
                  <a:lnTo>
                    <a:pt x="984189" y="0"/>
                  </a:lnTo>
                  <a:cubicBezTo>
                    <a:pt x="1007189" y="0"/>
                    <a:pt x="1025834" y="18645"/>
                    <a:pt x="1025834" y="41645"/>
                  </a:cubicBezTo>
                  <a:lnTo>
                    <a:pt x="1025834" y="221356"/>
                  </a:lnTo>
                  <a:cubicBezTo>
                    <a:pt x="1025834" y="244356"/>
                    <a:pt x="1007189" y="263001"/>
                    <a:pt x="984189" y="263001"/>
                  </a:cubicBezTo>
                  <a:lnTo>
                    <a:pt x="41645" y="263001"/>
                  </a:lnTo>
                  <a:cubicBezTo>
                    <a:pt x="18645" y="263001"/>
                    <a:pt x="0" y="244356"/>
                    <a:pt x="0" y="221356"/>
                  </a:cubicBezTo>
                  <a:lnTo>
                    <a:pt x="0" y="41645"/>
                  </a:lnTo>
                  <a:cubicBezTo>
                    <a:pt x="0" y="18645"/>
                    <a:pt x="18645" y="0"/>
                    <a:pt x="41645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5834" cy="310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340352" y="291815"/>
            <a:ext cx="2510013" cy="2523779"/>
          </a:xfrm>
          <a:custGeom>
            <a:avLst/>
            <a:gdLst/>
            <a:ahLst/>
            <a:cxnLst/>
            <a:rect l="l" t="t" r="r" b="b"/>
            <a:pathLst>
              <a:path w="2510013" h="2523779">
                <a:moveTo>
                  <a:pt x="0" y="0"/>
                </a:moveTo>
                <a:lnTo>
                  <a:pt x="2510013" y="0"/>
                </a:lnTo>
                <a:lnTo>
                  <a:pt x="2510013" y="2523778"/>
                </a:lnTo>
                <a:lnTo>
                  <a:pt x="0" y="252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06121" y="279481"/>
            <a:ext cx="5892211" cy="1128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Penyelesaian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1E90E-DB75-4D95-9ECF-85EFE020DD8B}"/>
              </a:ext>
            </a:extLst>
          </p:cNvPr>
          <p:cNvSpPr txBox="1"/>
          <p:nvPr/>
        </p:nvSpPr>
        <p:spPr>
          <a:xfrm>
            <a:off x="2280144" y="1770910"/>
            <a:ext cx="12532702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x + y = 0.2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24x + 65y = 10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Guna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kaedah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penggantian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Dari (1): y = 0.2 - x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Sub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ke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(2):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24x + 65(0.2 - x) = 10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24x + 13 - 65x = 10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-41x = -3 → x = 0.0732 mol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→ y = 0.2 - 0.0732 = 0.1268 mol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Jisim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Mg = 0.0732 × 24 = 1.76 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Jisim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Zn = 0.1268 × 65 = 8.24 g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74E36188-A94E-487A-88FA-FD257A0CCA81}"/>
              </a:ext>
            </a:extLst>
          </p:cNvPr>
          <p:cNvSpPr/>
          <p:nvPr/>
        </p:nvSpPr>
        <p:spPr>
          <a:xfrm>
            <a:off x="13096006" y="6082306"/>
            <a:ext cx="3961186" cy="3773930"/>
          </a:xfrm>
          <a:custGeom>
            <a:avLst/>
            <a:gdLst/>
            <a:ahLst/>
            <a:cxnLst/>
            <a:rect l="l" t="t" r="r" b="b"/>
            <a:pathLst>
              <a:path w="3961186" h="3773930">
                <a:moveTo>
                  <a:pt x="0" y="0"/>
                </a:moveTo>
                <a:lnTo>
                  <a:pt x="3961186" y="0"/>
                </a:lnTo>
                <a:lnTo>
                  <a:pt x="3961186" y="3773930"/>
                </a:lnTo>
                <a:lnTo>
                  <a:pt x="0" y="3773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DA30A12E-A2E0-4457-BA69-E5E4D7A84F4F}"/>
              </a:ext>
            </a:extLst>
          </p:cNvPr>
          <p:cNvSpPr/>
          <p:nvPr/>
        </p:nvSpPr>
        <p:spPr>
          <a:xfrm rot="415356">
            <a:off x="14320857" y="6289953"/>
            <a:ext cx="1755535" cy="2707047"/>
          </a:xfrm>
          <a:custGeom>
            <a:avLst/>
            <a:gdLst/>
            <a:ahLst/>
            <a:cxnLst/>
            <a:rect l="l" t="t" r="r" b="b"/>
            <a:pathLst>
              <a:path w="1755535" h="2707047">
                <a:moveTo>
                  <a:pt x="0" y="0"/>
                </a:moveTo>
                <a:lnTo>
                  <a:pt x="1755535" y="0"/>
                </a:lnTo>
                <a:lnTo>
                  <a:pt x="1755535" y="2707047"/>
                </a:lnTo>
                <a:lnTo>
                  <a:pt x="0" y="2707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3453190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60311" y="-1093527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4837737" y="623139"/>
            <a:ext cx="3023350" cy="2880428"/>
          </a:xfrm>
          <a:custGeom>
            <a:avLst/>
            <a:gdLst/>
            <a:ahLst/>
            <a:cxnLst/>
            <a:rect l="l" t="t" r="r" b="b"/>
            <a:pathLst>
              <a:path w="3023350" h="2880428">
                <a:moveTo>
                  <a:pt x="0" y="0"/>
                </a:moveTo>
                <a:lnTo>
                  <a:pt x="3023349" y="0"/>
                </a:lnTo>
                <a:lnTo>
                  <a:pt x="3023349" y="2880428"/>
                </a:lnTo>
                <a:lnTo>
                  <a:pt x="0" y="2880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8647" y="3994061"/>
            <a:ext cx="13596306" cy="5055008"/>
            <a:chOff x="0" y="0"/>
            <a:chExt cx="3030903" cy="6948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30903" cy="694815"/>
            </a:xfrm>
            <a:custGeom>
              <a:avLst/>
              <a:gdLst/>
              <a:ahLst/>
              <a:cxnLst/>
              <a:rect l="l" t="t" r="r" b="b"/>
              <a:pathLst>
                <a:path w="3030903" h="694815">
                  <a:moveTo>
                    <a:pt x="17811" y="0"/>
                  </a:moveTo>
                  <a:lnTo>
                    <a:pt x="3013092" y="0"/>
                  </a:lnTo>
                  <a:cubicBezTo>
                    <a:pt x="3017816" y="0"/>
                    <a:pt x="3022346" y="1877"/>
                    <a:pt x="3025686" y="5217"/>
                  </a:cubicBezTo>
                  <a:cubicBezTo>
                    <a:pt x="3029027" y="8557"/>
                    <a:pt x="3030903" y="13087"/>
                    <a:pt x="3030903" y="17811"/>
                  </a:cubicBezTo>
                  <a:lnTo>
                    <a:pt x="3030903" y="677004"/>
                  </a:lnTo>
                  <a:cubicBezTo>
                    <a:pt x="3030903" y="681728"/>
                    <a:pt x="3029027" y="686258"/>
                    <a:pt x="3025686" y="689598"/>
                  </a:cubicBezTo>
                  <a:cubicBezTo>
                    <a:pt x="3022346" y="692939"/>
                    <a:pt x="3017816" y="694815"/>
                    <a:pt x="3013092" y="694815"/>
                  </a:cubicBezTo>
                  <a:lnTo>
                    <a:pt x="17811" y="694815"/>
                  </a:lnTo>
                  <a:cubicBezTo>
                    <a:pt x="13087" y="694815"/>
                    <a:pt x="8557" y="692939"/>
                    <a:pt x="5217" y="689598"/>
                  </a:cubicBezTo>
                  <a:cubicBezTo>
                    <a:pt x="1877" y="686258"/>
                    <a:pt x="0" y="681728"/>
                    <a:pt x="0" y="677004"/>
                  </a:cubicBezTo>
                  <a:lnTo>
                    <a:pt x="0" y="17811"/>
                  </a:lnTo>
                  <a:cubicBezTo>
                    <a:pt x="0" y="13087"/>
                    <a:pt x="1877" y="8557"/>
                    <a:pt x="5217" y="5217"/>
                  </a:cubicBezTo>
                  <a:cubicBezTo>
                    <a:pt x="8557" y="1877"/>
                    <a:pt x="13087" y="0"/>
                    <a:pt x="17811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030903" cy="742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11555625" y="1445106"/>
            <a:ext cx="3495506" cy="2548955"/>
          </a:xfrm>
          <a:custGeom>
            <a:avLst/>
            <a:gdLst/>
            <a:ahLst/>
            <a:cxnLst/>
            <a:rect l="l" t="t" r="r" b="b"/>
            <a:pathLst>
              <a:path w="7106452" h="9174997">
                <a:moveTo>
                  <a:pt x="7106452" y="0"/>
                </a:moveTo>
                <a:lnTo>
                  <a:pt x="0" y="0"/>
                </a:lnTo>
                <a:lnTo>
                  <a:pt x="0" y="9174996"/>
                </a:lnTo>
                <a:lnTo>
                  <a:pt x="7106452" y="9174996"/>
                </a:lnTo>
                <a:lnTo>
                  <a:pt x="710645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922164" y="6002875"/>
            <a:ext cx="1877845" cy="4114800"/>
          </a:xfrm>
          <a:custGeom>
            <a:avLst/>
            <a:gdLst/>
            <a:ahLst/>
            <a:cxnLst/>
            <a:rect l="l" t="t" r="r" b="b"/>
            <a:pathLst>
              <a:path w="1877845" h="4114800">
                <a:moveTo>
                  <a:pt x="0" y="0"/>
                </a:moveTo>
                <a:lnTo>
                  <a:pt x="1877845" y="0"/>
                </a:lnTo>
                <a:lnTo>
                  <a:pt x="18778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18883" y="7912355"/>
            <a:ext cx="3201115" cy="2374645"/>
          </a:xfrm>
          <a:custGeom>
            <a:avLst/>
            <a:gdLst/>
            <a:ahLst/>
            <a:cxnLst/>
            <a:rect l="l" t="t" r="r" b="b"/>
            <a:pathLst>
              <a:path w="3201115" h="2374645">
                <a:moveTo>
                  <a:pt x="0" y="0"/>
                </a:moveTo>
                <a:lnTo>
                  <a:pt x="3201115" y="0"/>
                </a:lnTo>
                <a:lnTo>
                  <a:pt x="3201115" y="2374645"/>
                </a:lnTo>
                <a:lnTo>
                  <a:pt x="0" y="23746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21539" y="1641447"/>
            <a:ext cx="2275522" cy="2548955"/>
          </a:xfrm>
          <a:custGeom>
            <a:avLst/>
            <a:gdLst/>
            <a:ahLst/>
            <a:cxnLst/>
            <a:rect l="l" t="t" r="r" b="b"/>
            <a:pathLst>
              <a:path w="2275522" h="2548955">
                <a:moveTo>
                  <a:pt x="0" y="0"/>
                </a:moveTo>
                <a:lnTo>
                  <a:pt x="2275522" y="0"/>
                </a:lnTo>
                <a:lnTo>
                  <a:pt x="2275522" y="2548955"/>
                </a:lnTo>
                <a:lnTo>
                  <a:pt x="0" y="25489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98776">
            <a:off x="383891" y="-1246739"/>
            <a:ext cx="2103049" cy="3151708"/>
          </a:xfrm>
          <a:custGeom>
            <a:avLst/>
            <a:gdLst/>
            <a:ahLst/>
            <a:cxnLst/>
            <a:rect l="l" t="t" r="r" b="b"/>
            <a:pathLst>
              <a:path w="2103049" h="3151708">
                <a:moveTo>
                  <a:pt x="0" y="0"/>
                </a:moveTo>
                <a:lnTo>
                  <a:pt x="2103049" y="0"/>
                </a:lnTo>
                <a:lnTo>
                  <a:pt x="2103049" y="3151708"/>
                </a:lnTo>
                <a:lnTo>
                  <a:pt x="0" y="31517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435415" y="4210871"/>
            <a:ext cx="13402322" cy="4503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Stokiometri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ialah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topik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penting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yang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menghubungkan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teori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kimia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dengan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aplikasi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pengiraan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kuantitatif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Penguasaan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topik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ini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membantu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dalam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memahami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kecekapan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tindak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balas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pengiraan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hasil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, dan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penggunaan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bahan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secara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optimum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dalam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4000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industri</a:t>
            </a:r>
            <a:r>
              <a:rPr lang="en-US" sz="40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8647" y="2453243"/>
            <a:ext cx="7602389" cy="104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40"/>
              </a:lnSpc>
              <a:spcBef>
                <a:spcPct val="0"/>
              </a:spcBef>
            </a:pPr>
            <a:r>
              <a:rPr lang="en-US" sz="6385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kesimpulan</a:t>
            </a:r>
            <a:endParaRPr lang="en-US" sz="6385" dirty="0">
              <a:solidFill>
                <a:srgbClr val="191919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3470743" y="397564"/>
            <a:ext cx="2202622" cy="2098498"/>
          </a:xfrm>
          <a:custGeom>
            <a:avLst/>
            <a:gdLst/>
            <a:ahLst/>
            <a:cxnLst/>
            <a:rect l="l" t="t" r="r" b="b"/>
            <a:pathLst>
              <a:path w="2202622" h="2098498">
                <a:moveTo>
                  <a:pt x="0" y="0"/>
                </a:moveTo>
                <a:lnTo>
                  <a:pt x="2202623" y="0"/>
                </a:lnTo>
                <a:lnTo>
                  <a:pt x="2202623" y="2098499"/>
                </a:lnTo>
                <a:lnTo>
                  <a:pt x="0" y="2098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70080">
            <a:off x="7027380" y="1911876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60311" y="-1093527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8937252" y="317226"/>
            <a:ext cx="3885625" cy="3701940"/>
          </a:xfrm>
          <a:custGeom>
            <a:avLst/>
            <a:gdLst/>
            <a:ahLst/>
            <a:cxnLst/>
            <a:rect l="l" t="t" r="r" b="b"/>
            <a:pathLst>
              <a:path w="3885625" h="3701940">
                <a:moveTo>
                  <a:pt x="0" y="0"/>
                </a:moveTo>
                <a:lnTo>
                  <a:pt x="3885625" y="0"/>
                </a:lnTo>
                <a:lnTo>
                  <a:pt x="3885625" y="3701940"/>
                </a:lnTo>
                <a:lnTo>
                  <a:pt x="0" y="3701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2670157" y="8878570"/>
            <a:ext cx="7315200" cy="3976809"/>
          </a:xfrm>
          <a:custGeom>
            <a:avLst/>
            <a:gdLst/>
            <a:ahLst/>
            <a:cxnLst/>
            <a:rect l="l" t="t" r="r" b="b"/>
            <a:pathLst>
              <a:path w="7315200" h="3976809">
                <a:moveTo>
                  <a:pt x="0" y="0"/>
                </a:moveTo>
                <a:lnTo>
                  <a:pt x="7315200" y="0"/>
                </a:lnTo>
                <a:lnTo>
                  <a:pt x="7315200" y="3976809"/>
                </a:lnTo>
                <a:lnTo>
                  <a:pt x="0" y="3976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132968" y="1556430"/>
            <a:ext cx="2275522" cy="2548955"/>
          </a:xfrm>
          <a:custGeom>
            <a:avLst/>
            <a:gdLst/>
            <a:ahLst/>
            <a:cxnLst/>
            <a:rect l="l" t="t" r="r" b="b"/>
            <a:pathLst>
              <a:path w="2275522" h="2548955">
                <a:moveTo>
                  <a:pt x="0" y="0"/>
                </a:moveTo>
                <a:lnTo>
                  <a:pt x="2275522" y="0"/>
                </a:lnTo>
                <a:lnTo>
                  <a:pt x="2275522" y="2548956"/>
                </a:lnTo>
                <a:lnTo>
                  <a:pt x="0" y="2548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538763" y="2830908"/>
            <a:ext cx="6566495" cy="8660845"/>
          </a:xfrm>
          <a:custGeom>
            <a:avLst/>
            <a:gdLst/>
            <a:ahLst/>
            <a:cxnLst/>
            <a:rect l="l" t="t" r="r" b="b"/>
            <a:pathLst>
              <a:path w="6566495" h="8660845">
                <a:moveTo>
                  <a:pt x="0" y="0"/>
                </a:moveTo>
                <a:lnTo>
                  <a:pt x="6566495" y="0"/>
                </a:lnTo>
                <a:lnTo>
                  <a:pt x="6566495" y="8660845"/>
                </a:lnTo>
                <a:lnTo>
                  <a:pt x="0" y="8660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244474" y="1103386"/>
            <a:ext cx="1951926" cy="1373446"/>
          </a:xfrm>
          <a:custGeom>
            <a:avLst/>
            <a:gdLst/>
            <a:ahLst/>
            <a:cxnLst/>
            <a:rect l="l" t="t" r="r" b="b"/>
            <a:pathLst>
              <a:path w="1951926" h="1373446">
                <a:moveTo>
                  <a:pt x="0" y="0"/>
                </a:moveTo>
                <a:lnTo>
                  <a:pt x="1951926" y="0"/>
                </a:lnTo>
                <a:lnTo>
                  <a:pt x="1951926" y="1373447"/>
                </a:lnTo>
                <a:lnTo>
                  <a:pt x="0" y="13734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53320">
            <a:off x="9156469" y="6628783"/>
            <a:ext cx="1434367" cy="2149597"/>
          </a:xfrm>
          <a:custGeom>
            <a:avLst/>
            <a:gdLst/>
            <a:ahLst/>
            <a:cxnLst/>
            <a:rect l="l" t="t" r="r" b="b"/>
            <a:pathLst>
              <a:path w="1434367" h="2149597">
                <a:moveTo>
                  <a:pt x="0" y="0"/>
                </a:moveTo>
                <a:lnTo>
                  <a:pt x="1434367" y="0"/>
                </a:lnTo>
                <a:lnTo>
                  <a:pt x="1434367" y="2149597"/>
                </a:lnTo>
                <a:lnTo>
                  <a:pt x="0" y="21495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118113" y="2946973"/>
            <a:ext cx="8475193" cy="1102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29"/>
              </a:lnSpc>
              <a:spcBef>
                <a:spcPct val="0"/>
              </a:spcBef>
            </a:pPr>
            <a:r>
              <a:rPr lang="en-US" sz="6735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Definisi</a:t>
            </a:r>
            <a:r>
              <a:rPr lang="en-US" sz="6735" dirty="0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6735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Stokiometri</a:t>
            </a:r>
            <a:endParaRPr lang="en-US" sz="6735" dirty="0">
              <a:solidFill>
                <a:srgbClr val="191919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17" name="Freeform 17"/>
          <p:cNvSpPr/>
          <p:nvPr/>
        </p:nvSpPr>
        <p:spPr>
          <a:xfrm rot="308681">
            <a:off x="-1840794" y="-1240217"/>
            <a:ext cx="3681588" cy="4687207"/>
          </a:xfrm>
          <a:custGeom>
            <a:avLst/>
            <a:gdLst/>
            <a:ahLst/>
            <a:cxnLst/>
            <a:rect l="l" t="t" r="r" b="b"/>
            <a:pathLst>
              <a:path w="3681588" h="4687207">
                <a:moveTo>
                  <a:pt x="0" y="0"/>
                </a:moveTo>
                <a:lnTo>
                  <a:pt x="3681588" y="0"/>
                </a:lnTo>
                <a:lnTo>
                  <a:pt x="3681588" y="4687207"/>
                </a:lnTo>
                <a:lnTo>
                  <a:pt x="0" y="468720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18114" y="4210003"/>
            <a:ext cx="7053858" cy="2732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9"/>
              </a:lnSpc>
            </a:pP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Stokiometri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ialah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kajian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mengenai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nisbah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kuantitatif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antara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bahan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pereaksi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reaktan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) dan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bahan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hasil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(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produk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)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dalam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sesuatu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tindak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balas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kimia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.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Ia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berdasarkan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hukum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kekekalan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jisim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(Hukum Lavoisier) dan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hukum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nisbah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651" dirty="0" err="1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tetap</a:t>
            </a:r>
            <a:r>
              <a:rPr lang="en-US" sz="265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 (Hukum Proust).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312816" y="1066227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7"/>
                </a:lnTo>
                <a:lnTo>
                  <a:pt x="0" y="98040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70080">
            <a:off x="4939264" y="8254251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60311" y="-1093527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7906279" y="9780"/>
            <a:ext cx="4818150" cy="4590383"/>
          </a:xfrm>
          <a:custGeom>
            <a:avLst/>
            <a:gdLst/>
            <a:ahLst/>
            <a:cxnLst/>
            <a:rect l="l" t="t" r="r" b="b"/>
            <a:pathLst>
              <a:path w="4818150" h="4590383">
                <a:moveTo>
                  <a:pt x="0" y="0"/>
                </a:moveTo>
                <a:lnTo>
                  <a:pt x="4818151" y="0"/>
                </a:lnTo>
                <a:lnTo>
                  <a:pt x="4818151" y="4590384"/>
                </a:lnTo>
                <a:lnTo>
                  <a:pt x="0" y="4590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315354" y="1849843"/>
            <a:ext cx="7972646" cy="10591679"/>
          </a:xfrm>
          <a:custGeom>
            <a:avLst/>
            <a:gdLst/>
            <a:ahLst/>
            <a:cxnLst/>
            <a:rect l="l" t="t" r="r" b="b"/>
            <a:pathLst>
              <a:path w="7972646" h="10591679">
                <a:moveTo>
                  <a:pt x="0" y="0"/>
                </a:moveTo>
                <a:lnTo>
                  <a:pt x="7972646" y="0"/>
                </a:lnTo>
                <a:lnTo>
                  <a:pt x="7972646" y="10591679"/>
                </a:lnTo>
                <a:lnTo>
                  <a:pt x="0" y="105916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4797391" y="4345760"/>
            <a:ext cx="6217776" cy="7109723"/>
          </a:xfrm>
          <a:custGeom>
            <a:avLst/>
            <a:gdLst/>
            <a:ahLst/>
            <a:cxnLst/>
            <a:rect l="l" t="t" r="r" b="b"/>
            <a:pathLst>
              <a:path w="6217776" h="7109723">
                <a:moveTo>
                  <a:pt x="6217776" y="0"/>
                </a:moveTo>
                <a:lnTo>
                  <a:pt x="0" y="0"/>
                </a:lnTo>
                <a:lnTo>
                  <a:pt x="0" y="7109724"/>
                </a:lnTo>
                <a:lnTo>
                  <a:pt x="6217776" y="7109724"/>
                </a:lnTo>
                <a:lnTo>
                  <a:pt x="62177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66395">
            <a:off x="15880220" y="526646"/>
            <a:ext cx="3681588" cy="4687207"/>
          </a:xfrm>
          <a:custGeom>
            <a:avLst/>
            <a:gdLst/>
            <a:ahLst/>
            <a:cxnLst/>
            <a:rect l="l" t="t" r="r" b="b"/>
            <a:pathLst>
              <a:path w="3681588" h="4687207">
                <a:moveTo>
                  <a:pt x="0" y="0"/>
                </a:moveTo>
                <a:lnTo>
                  <a:pt x="3681588" y="0"/>
                </a:lnTo>
                <a:lnTo>
                  <a:pt x="3681588" y="4687207"/>
                </a:lnTo>
                <a:lnTo>
                  <a:pt x="0" y="46872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1259" y="8161837"/>
            <a:ext cx="3185939" cy="3128013"/>
          </a:xfrm>
          <a:custGeom>
            <a:avLst/>
            <a:gdLst/>
            <a:ahLst/>
            <a:cxnLst/>
            <a:rect l="l" t="t" r="r" b="b"/>
            <a:pathLst>
              <a:path w="3185939" h="3128013">
                <a:moveTo>
                  <a:pt x="0" y="0"/>
                </a:moveTo>
                <a:lnTo>
                  <a:pt x="3185939" y="0"/>
                </a:lnTo>
                <a:lnTo>
                  <a:pt x="3185939" y="3128012"/>
                </a:lnTo>
                <a:lnTo>
                  <a:pt x="0" y="31280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93347" y="6676891"/>
            <a:ext cx="2001764" cy="1484945"/>
          </a:xfrm>
          <a:custGeom>
            <a:avLst/>
            <a:gdLst/>
            <a:ahLst/>
            <a:cxnLst/>
            <a:rect l="l" t="t" r="r" b="b"/>
            <a:pathLst>
              <a:path w="2001764" h="1484945">
                <a:moveTo>
                  <a:pt x="0" y="0"/>
                </a:moveTo>
                <a:lnTo>
                  <a:pt x="2001764" y="0"/>
                </a:lnTo>
                <a:lnTo>
                  <a:pt x="2001764" y="1484946"/>
                </a:lnTo>
                <a:lnTo>
                  <a:pt x="0" y="14849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181841" y="1165242"/>
            <a:ext cx="2267027" cy="2279460"/>
          </a:xfrm>
          <a:custGeom>
            <a:avLst/>
            <a:gdLst/>
            <a:ahLst/>
            <a:cxnLst/>
            <a:rect l="l" t="t" r="r" b="b"/>
            <a:pathLst>
              <a:path w="2267027" h="2279460">
                <a:moveTo>
                  <a:pt x="0" y="0"/>
                </a:moveTo>
                <a:lnTo>
                  <a:pt x="2267027" y="0"/>
                </a:lnTo>
                <a:lnTo>
                  <a:pt x="2267027" y="2279460"/>
                </a:lnTo>
                <a:lnTo>
                  <a:pt x="0" y="22794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1014">
            <a:off x="-1480851" y="118647"/>
            <a:ext cx="3791253" cy="3039896"/>
          </a:xfrm>
          <a:custGeom>
            <a:avLst/>
            <a:gdLst/>
            <a:ahLst/>
            <a:cxnLst/>
            <a:rect l="l" t="t" r="r" b="b"/>
            <a:pathLst>
              <a:path w="3791253" h="3039896">
                <a:moveTo>
                  <a:pt x="0" y="0"/>
                </a:moveTo>
                <a:lnTo>
                  <a:pt x="3791253" y="0"/>
                </a:lnTo>
                <a:lnTo>
                  <a:pt x="3791253" y="3039895"/>
                </a:lnTo>
                <a:lnTo>
                  <a:pt x="0" y="30398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38366" y="2154643"/>
            <a:ext cx="8005634" cy="463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611"/>
              </a:lnSpc>
            </a:pPr>
            <a:r>
              <a:rPr lang="en-US" sz="17789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Terima Kasih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410116" y="869437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70080">
            <a:off x="648163" y="6655479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60311" y="-1093527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4860671" y="-363368"/>
            <a:ext cx="3885625" cy="3701940"/>
          </a:xfrm>
          <a:custGeom>
            <a:avLst/>
            <a:gdLst/>
            <a:ahLst/>
            <a:cxnLst/>
            <a:rect l="l" t="t" r="r" b="b"/>
            <a:pathLst>
              <a:path w="3885625" h="3701940">
                <a:moveTo>
                  <a:pt x="0" y="0"/>
                </a:moveTo>
                <a:lnTo>
                  <a:pt x="3885624" y="0"/>
                </a:lnTo>
                <a:lnTo>
                  <a:pt x="3885624" y="3701940"/>
                </a:lnTo>
                <a:lnTo>
                  <a:pt x="0" y="3701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93897" y="3082421"/>
            <a:ext cx="12894501" cy="5151866"/>
            <a:chOff x="0" y="0"/>
            <a:chExt cx="1911441" cy="896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1441" cy="896745"/>
            </a:xfrm>
            <a:custGeom>
              <a:avLst/>
              <a:gdLst/>
              <a:ahLst/>
              <a:cxnLst/>
              <a:rect l="l" t="t" r="r" b="b"/>
              <a:pathLst>
                <a:path w="1911441" h="896745">
                  <a:moveTo>
                    <a:pt x="23117" y="0"/>
                  </a:moveTo>
                  <a:lnTo>
                    <a:pt x="1888324" y="0"/>
                  </a:lnTo>
                  <a:cubicBezTo>
                    <a:pt x="1894455" y="0"/>
                    <a:pt x="1900335" y="2436"/>
                    <a:pt x="1904670" y="6771"/>
                  </a:cubicBezTo>
                  <a:cubicBezTo>
                    <a:pt x="1909005" y="11106"/>
                    <a:pt x="1911441" y="16986"/>
                    <a:pt x="1911441" y="23117"/>
                  </a:cubicBezTo>
                  <a:lnTo>
                    <a:pt x="1911441" y="873628"/>
                  </a:lnTo>
                  <a:cubicBezTo>
                    <a:pt x="1911441" y="879759"/>
                    <a:pt x="1909005" y="885639"/>
                    <a:pt x="1904670" y="889974"/>
                  </a:cubicBezTo>
                  <a:cubicBezTo>
                    <a:pt x="1900335" y="894309"/>
                    <a:pt x="1894455" y="896745"/>
                    <a:pt x="1888324" y="896745"/>
                  </a:cubicBezTo>
                  <a:lnTo>
                    <a:pt x="23117" y="896745"/>
                  </a:lnTo>
                  <a:cubicBezTo>
                    <a:pt x="16986" y="896745"/>
                    <a:pt x="11106" y="894309"/>
                    <a:pt x="6771" y="889974"/>
                  </a:cubicBezTo>
                  <a:cubicBezTo>
                    <a:pt x="2436" y="885639"/>
                    <a:pt x="0" y="879759"/>
                    <a:pt x="0" y="873628"/>
                  </a:cubicBezTo>
                  <a:lnTo>
                    <a:pt x="0" y="23117"/>
                  </a:lnTo>
                  <a:cubicBezTo>
                    <a:pt x="0" y="16986"/>
                    <a:pt x="2436" y="11106"/>
                    <a:pt x="6771" y="6771"/>
                  </a:cubicBezTo>
                  <a:cubicBezTo>
                    <a:pt x="11106" y="2436"/>
                    <a:pt x="16986" y="0"/>
                    <a:pt x="23117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911441" cy="944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-505945" y="6172200"/>
            <a:ext cx="5440240" cy="4114800"/>
          </a:xfrm>
          <a:custGeom>
            <a:avLst/>
            <a:gdLst/>
            <a:ahLst/>
            <a:cxnLst/>
            <a:rect l="l" t="t" r="r" b="b"/>
            <a:pathLst>
              <a:path w="5440240" h="4114800">
                <a:moveTo>
                  <a:pt x="0" y="0"/>
                </a:moveTo>
                <a:lnTo>
                  <a:pt x="5440241" y="0"/>
                </a:lnTo>
                <a:lnTo>
                  <a:pt x="54402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233247" y="6172200"/>
            <a:ext cx="4995894" cy="4114800"/>
          </a:xfrm>
          <a:custGeom>
            <a:avLst/>
            <a:gdLst/>
            <a:ahLst/>
            <a:cxnLst/>
            <a:rect l="l" t="t" r="r" b="b"/>
            <a:pathLst>
              <a:path w="4995894" h="4114800">
                <a:moveTo>
                  <a:pt x="0" y="0"/>
                </a:moveTo>
                <a:lnTo>
                  <a:pt x="4995894" y="0"/>
                </a:lnTo>
                <a:lnTo>
                  <a:pt x="499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664837" y="1427767"/>
            <a:ext cx="8753916" cy="809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30"/>
              </a:lnSpc>
              <a:spcBef>
                <a:spcPct val="0"/>
              </a:spcBef>
            </a:pPr>
            <a:r>
              <a:rPr lang="en-US" sz="4950" u="none" strike="noStrike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Konsep</a:t>
            </a:r>
            <a:r>
              <a:rPr lang="en-US" sz="4950" u="none" strike="noStrike" dirty="0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4950" u="none" strike="noStrike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Asas</a:t>
            </a:r>
            <a:r>
              <a:rPr lang="en-US" sz="4950" u="none" strike="noStrike" dirty="0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4950" u="none" strike="noStrike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dalam</a:t>
            </a:r>
            <a:r>
              <a:rPr lang="en-US" sz="4950" u="none" strike="noStrike" dirty="0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4950" u="none" strike="noStrike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Stokiometri</a:t>
            </a:r>
            <a:endParaRPr lang="en-US" sz="4950" u="none" strike="noStrike" dirty="0">
              <a:solidFill>
                <a:srgbClr val="191919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17" name="Freeform 17"/>
          <p:cNvSpPr/>
          <p:nvPr/>
        </p:nvSpPr>
        <p:spPr>
          <a:xfrm rot="-309060">
            <a:off x="16467079" y="2678655"/>
            <a:ext cx="1584442" cy="2443220"/>
          </a:xfrm>
          <a:custGeom>
            <a:avLst/>
            <a:gdLst/>
            <a:ahLst/>
            <a:cxnLst/>
            <a:rect l="l" t="t" r="r" b="b"/>
            <a:pathLst>
              <a:path w="1584442" h="2443220">
                <a:moveTo>
                  <a:pt x="0" y="0"/>
                </a:moveTo>
                <a:lnTo>
                  <a:pt x="1584442" y="0"/>
                </a:lnTo>
                <a:lnTo>
                  <a:pt x="1584442" y="2443220"/>
                </a:lnTo>
                <a:lnTo>
                  <a:pt x="0" y="2443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16555770" y="928341"/>
            <a:ext cx="1951926" cy="1373446"/>
          </a:xfrm>
          <a:custGeom>
            <a:avLst/>
            <a:gdLst/>
            <a:ahLst/>
            <a:cxnLst/>
            <a:rect l="l" t="t" r="r" b="b"/>
            <a:pathLst>
              <a:path w="1951926" h="1373446">
                <a:moveTo>
                  <a:pt x="0" y="0"/>
                </a:moveTo>
                <a:lnTo>
                  <a:pt x="1951926" y="0"/>
                </a:lnTo>
                <a:lnTo>
                  <a:pt x="1951926" y="1373446"/>
                </a:lnTo>
                <a:lnTo>
                  <a:pt x="0" y="13734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617279" y="3164983"/>
            <a:ext cx="9600051" cy="5278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b="1" dirty="0"/>
              <a:t>a. Mol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/>
              <a:t>1 mol = 6.022 × 10²³ </a:t>
            </a:r>
            <a:r>
              <a:rPr lang="en-ID" sz="3200" dirty="0" err="1"/>
              <a:t>zarah</a:t>
            </a:r>
            <a:r>
              <a:rPr lang="en-ID" sz="3200" dirty="0"/>
              <a:t> (</a:t>
            </a:r>
            <a:r>
              <a:rPr lang="en-ID" sz="3200" dirty="0" err="1"/>
              <a:t>nombor</a:t>
            </a:r>
            <a:r>
              <a:rPr lang="en-ID" sz="3200" dirty="0"/>
              <a:t> Avogadro)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 err="1"/>
              <a:t>Digunakan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mengira</a:t>
            </a:r>
            <a:r>
              <a:rPr lang="en-ID" sz="3200" dirty="0"/>
              <a:t> </a:t>
            </a:r>
            <a:r>
              <a:rPr lang="en-ID" sz="3200" dirty="0" err="1"/>
              <a:t>zarah</a:t>
            </a:r>
            <a:r>
              <a:rPr lang="en-ID" sz="3200" dirty="0"/>
              <a:t>, </a:t>
            </a:r>
            <a:r>
              <a:rPr lang="en-ID" sz="3200" dirty="0" err="1"/>
              <a:t>jisim</a:t>
            </a:r>
            <a:r>
              <a:rPr lang="en-ID" sz="3200" dirty="0"/>
              <a:t>, dan </a:t>
            </a:r>
            <a:r>
              <a:rPr lang="en-ID" sz="3200" dirty="0" err="1"/>
              <a:t>isipadu</a:t>
            </a:r>
            <a:r>
              <a:rPr lang="en-ID" sz="3200" dirty="0"/>
              <a:t> gas.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dirty="0"/>
          </a:p>
          <a:p>
            <a:r>
              <a:rPr lang="en-ID" sz="3200" b="1" dirty="0"/>
              <a:t>b. </a:t>
            </a:r>
            <a:r>
              <a:rPr lang="en-ID" sz="3200" b="1" dirty="0" err="1"/>
              <a:t>Jisim</a:t>
            </a:r>
            <a:r>
              <a:rPr lang="en-ID" sz="3200" b="1" dirty="0"/>
              <a:t> Molar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 err="1"/>
              <a:t>Jisim</a:t>
            </a:r>
            <a:r>
              <a:rPr lang="en-ID" sz="3200" dirty="0"/>
              <a:t> (g) = </a:t>
            </a:r>
            <a:r>
              <a:rPr lang="en-ID" sz="3200" dirty="0" err="1"/>
              <a:t>Bilangan</a:t>
            </a:r>
            <a:r>
              <a:rPr lang="en-ID" sz="3200" dirty="0"/>
              <a:t> mol × </a:t>
            </a:r>
            <a:r>
              <a:rPr lang="en-ID" sz="3200" dirty="0" err="1"/>
              <a:t>Jisim</a:t>
            </a:r>
            <a:r>
              <a:rPr lang="en-ID" sz="3200" dirty="0"/>
              <a:t> molar (g/mol)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dirty="0"/>
          </a:p>
          <a:p>
            <a:r>
              <a:rPr lang="en-ID" sz="3200" b="1" dirty="0"/>
              <a:t>c. Volume Gas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/>
              <a:t>Pada </a:t>
            </a:r>
            <a:r>
              <a:rPr lang="en-ID" sz="3200" dirty="0" err="1"/>
              <a:t>Keadaan</a:t>
            </a:r>
            <a:r>
              <a:rPr lang="en-ID" sz="3200" dirty="0"/>
              <a:t> </a:t>
            </a:r>
            <a:r>
              <a:rPr lang="en-ID" sz="3200" dirty="0" err="1"/>
              <a:t>Piawai</a:t>
            </a:r>
            <a:r>
              <a:rPr lang="en-ID" sz="3200" dirty="0"/>
              <a:t> (STP), 1 mol gas = 22.4 dm³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/>
              <a:t>Pada </a:t>
            </a:r>
            <a:r>
              <a:rPr lang="en-ID" sz="3200" dirty="0" err="1"/>
              <a:t>Keadaan</a:t>
            </a:r>
            <a:r>
              <a:rPr lang="en-ID" sz="3200" dirty="0"/>
              <a:t> </a:t>
            </a:r>
            <a:r>
              <a:rPr lang="en-ID" sz="3200" dirty="0" err="1"/>
              <a:t>Biasa</a:t>
            </a:r>
            <a:r>
              <a:rPr lang="en-ID" sz="3200" dirty="0"/>
              <a:t> (RTP), 1 mol gas = 24.0 dm³</a:t>
            </a:r>
          </a:p>
          <a:p>
            <a:pPr algn="ctr">
              <a:lnSpc>
                <a:spcPts val="2705"/>
              </a:lnSpc>
            </a:pPr>
            <a:r>
              <a:rPr lang="en-US" sz="3200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25" name="Freeform 25"/>
          <p:cNvSpPr/>
          <p:nvPr/>
        </p:nvSpPr>
        <p:spPr>
          <a:xfrm>
            <a:off x="-540634" y="781915"/>
            <a:ext cx="3138667" cy="1649227"/>
          </a:xfrm>
          <a:custGeom>
            <a:avLst/>
            <a:gdLst/>
            <a:ahLst/>
            <a:cxnLst/>
            <a:rect l="l" t="t" r="r" b="b"/>
            <a:pathLst>
              <a:path w="3138667" h="1649227">
                <a:moveTo>
                  <a:pt x="0" y="0"/>
                </a:moveTo>
                <a:lnTo>
                  <a:pt x="3138668" y="0"/>
                </a:lnTo>
                <a:lnTo>
                  <a:pt x="3138668" y="1649227"/>
                </a:lnTo>
                <a:lnTo>
                  <a:pt x="0" y="16492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415356">
            <a:off x="488270" y="2842855"/>
            <a:ext cx="1584442" cy="2443220"/>
          </a:xfrm>
          <a:custGeom>
            <a:avLst/>
            <a:gdLst/>
            <a:ahLst/>
            <a:cxnLst/>
            <a:rect l="l" t="t" r="r" b="b"/>
            <a:pathLst>
              <a:path w="1584442" h="2443220">
                <a:moveTo>
                  <a:pt x="0" y="0"/>
                </a:moveTo>
                <a:lnTo>
                  <a:pt x="1584442" y="0"/>
                </a:lnTo>
                <a:lnTo>
                  <a:pt x="1584442" y="2443220"/>
                </a:lnTo>
                <a:lnTo>
                  <a:pt x="0" y="2443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14438890" y="936890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70080">
            <a:off x="14336324" y="-49111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56365" y="-1093528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204382" y="11182"/>
            <a:ext cx="3961186" cy="3773930"/>
          </a:xfrm>
          <a:custGeom>
            <a:avLst/>
            <a:gdLst/>
            <a:ahLst/>
            <a:cxnLst/>
            <a:rect l="l" t="t" r="r" b="b"/>
            <a:pathLst>
              <a:path w="3961186" h="3773930">
                <a:moveTo>
                  <a:pt x="0" y="0"/>
                </a:moveTo>
                <a:lnTo>
                  <a:pt x="3961186" y="0"/>
                </a:lnTo>
                <a:lnTo>
                  <a:pt x="3961186" y="3773930"/>
                </a:lnTo>
                <a:lnTo>
                  <a:pt x="0" y="3773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88082" y="3263949"/>
            <a:ext cx="13694918" cy="5841951"/>
            <a:chOff x="0" y="0"/>
            <a:chExt cx="1025834" cy="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5834" cy="263001"/>
            </a:xfrm>
            <a:custGeom>
              <a:avLst/>
              <a:gdLst/>
              <a:ahLst/>
              <a:cxnLst/>
              <a:rect l="l" t="t" r="r" b="b"/>
              <a:pathLst>
                <a:path w="1025834" h="263001">
                  <a:moveTo>
                    <a:pt x="41645" y="0"/>
                  </a:moveTo>
                  <a:lnTo>
                    <a:pt x="984189" y="0"/>
                  </a:lnTo>
                  <a:cubicBezTo>
                    <a:pt x="1007189" y="0"/>
                    <a:pt x="1025834" y="18645"/>
                    <a:pt x="1025834" y="41645"/>
                  </a:cubicBezTo>
                  <a:lnTo>
                    <a:pt x="1025834" y="221356"/>
                  </a:lnTo>
                  <a:cubicBezTo>
                    <a:pt x="1025834" y="244356"/>
                    <a:pt x="1007189" y="263001"/>
                    <a:pt x="984189" y="263001"/>
                  </a:cubicBezTo>
                  <a:lnTo>
                    <a:pt x="41645" y="263001"/>
                  </a:lnTo>
                  <a:cubicBezTo>
                    <a:pt x="18645" y="263001"/>
                    <a:pt x="0" y="244356"/>
                    <a:pt x="0" y="221356"/>
                  </a:cubicBezTo>
                  <a:lnTo>
                    <a:pt x="0" y="41645"/>
                  </a:lnTo>
                  <a:cubicBezTo>
                    <a:pt x="0" y="18645"/>
                    <a:pt x="18645" y="0"/>
                    <a:pt x="41645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5834" cy="310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 rot="415356">
            <a:off x="863639" y="862725"/>
            <a:ext cx="1755535" cy="2707047"/>
          </a:xfrm>
          <a:custGeom>
            <a:avLst/>
            <a:gdLst/>
            <a:ahLst/>
            <a:cxnLst/>
            <a:rect l="l" t="t" r="r" b="b"/>
            <a:pathLst>
              <a:path w="1755535" h="2707047">
                <a:moveTo>
                  <a:pt x="0" y="0"/>
                </a:moveTo>
                <a:lnTo>
                  <a:pt x="1755535" y="0"/>
                </a:lnTo>
                <a:lnTo>
                  <a:pt x="1755535" y="2707047"/>
                </a:lnTo>
                <a:lnTo>
                  <a:pt x="0" y="2707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5813830" y="7298242"/>
            <a:ext cx="2510013" cy="2523779"/>
          </a:xfrm>
          <a:custGeom>
            <a:avLst/>
            <a:gdLst/>
            <a:ahLst/>
            <a:cxnLst/>
            <a:rect l="l" t="t" r="r" b="b"/>
            <a:pathLst>
              <a:path w="2510013" h="2523779">
                <a:moveTo>
                  <a:pt x="0" y="0"/>
                </a:moveTo>
                <a:lnTo>
                  <a:pt x="2510013" y="0"/>
                </a:lnTo>
                <a:lnTo>
                  <a:pt x="2510013" y="2523778"/>
                </a:lnTo>
                <a:lnTo>
                  <a:pt x="0" y="2523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4177692" y="1288225"/>
            <a:ext cx="11391919" cy="112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2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Contoh</a:t>
            </a:r>
            <a:r>
              <a:rPr lang="en-US" sz="6000" dirty="0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 1: </a:t>
            </a:r>
            <a:r>
              <a:rPr lang="en-US" sz="6000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Tindak</a:t>
            </a:r>
            <a:r>
              <a:rPr lang="en-US" sz="6000" dirty="0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Balas</a:t>
            </a:r>
            <a:r>
              <a:rPr lang="en-US" sz="6000" dirty="0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6000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Bertahap</a:t>
            </a:r>
            <a:endParaRPr lang="en-US" sz="6000" dirty="0">
              <a:solidFill>
                <a:srgbClr val="191919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1E90E-DB75-4D95-9ECF-85EFE020DD8B}"/>
              </a:ext>
            </a:extLst>
          </p:cNvPr>
          <p:cNvSpPr txBox="1"/>
          <p:nvPr/>
        </p:nvSpPr>
        <p:spPr>
          <a:xfrm>
            <a:off x="3269190" y="3536604"/>
            <a:ext cx="1253270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>
                <a:latin typeface="Adobe Caslon Pro" panose="0205050205050A020403" pitchFamily="18" charset="0"/>
              </a:rPr>
              <a:t>Langkah 1:</a:t>
            </a:r>
            <a:br>
              <a:rPr lang="en-ID" sz="3200" dirty="0">
                <a:latin typeface="Adobe Caslon Pro" panose="0205050205050A020403" pitchFamily="18" charset="0"/>
              </a:rPr>
            </a:br>
            <a:r>
              <a:rPr lang="en-ID" sz="3200" dirty="0">
                <a:latin typeface="Adobe Caslon Pro" panose="0205050205050A020403" pitchFamily="18" charset="0"/>
              </a:rPr>
              <a:t>Aluminium </a:t>
            </a:r>
            <a:r>
              <a:rPr lang="en-ID" sz="3200" dirty="0" err="1">
                <a:latin typeface="Adobe Caslon Pro" panose="0205050205050A020403" pitchFamily="18" charset="0"/>
              </a:rPr>
              <a:t>bertindak</a:t>
            </a:r>
            <a:r>
              <a:rPr lang="en-ID" sz="3200" dirty="0">
                <a:latin typeface="Adobe Caslon Pro" panose="0205050205050A020403" pitchFamily="18" charset="0"/>
              </a:rPr>
              <a:t> </a:t>
            </a:r>
            <a:r>
              <a:rPr lang="en-ID" sz="3200" dirty="0" err="1">
                <a:latin typeface="Adobe Caslon Pro" panose="0205050205050A020403" pitchFamily="18" charset="0"/>
              </a:rPr>
              <a:t>balas</a:t>
            </a:r>
            <a:r>
              <a:rPr lang="en-ID" sz="3200" dirty="0">
                <a:latin typeface="Adobe Caslon Pro" panose="0205050205050A020403" pitchFamily="18" charset="0"/>
              </a:rPr>
              <a:t> </a:t>
            </a:r>
            <a:r>
              <a:rPr lang="en-ID" sz="3200" dirty="0" err="1">
                <a:latin typeface="Adobe Caslon Pro" panose="0205050205050A020403" pitchFamily="18" charset="0"/>
              </a:rPr>
              <a:t>dengan</a:t>
            </a:r>
            <a:r>
              <a:rPr lang="en-ID" sz="3200" dirty="0">
                <a:latin typeface="Adobe Caslon Pro" panose="0205050205050A020403" pitchFamily="18" charset="0"/>
              </a:rPr>
              <a:t> </a:t>
            </a:r>
            <a:r>
              <a:rPr lang="en-ID" sz="3200" dirty="0" err="1">
                <a:latin typeface="Adobe Caslon Pro" panose="0205050205050A020403" pitchFamily="18" charset="0"/>
              </a:rPr>
              <a:t>asid</a:t>
            </a:r>
            <a:r>
              <a:rPr lang="en-ID" sz="3200" dirty="0">
                <a:latin typeface="Adobe Caslon Pro" panose="0205050205050A020403" pitchFamily="18" charset="0"/>
              </a:rPr>
              <a:t> </a:t>
            </a:r>
            <a:r>
              <a:rPr lang="en-ID" sz="3200" dirty="0" err="1">
                <a:latin typeface="Adobe Caslon Pro" panose="0205050205050A020403" pitchFamily="18" charset="0"/>
              </a:rPr>
              <a:t>nitrik</a:t>
            </a:r>
            <a:r>
              <a:rPr lang="en-ID" sz="3200" dirty="0">
                <a:latin typeface="Adobe Caslon Pro" panose="0205050205050A020403" pitchFamily="18" charset="0"/>
              </a:rPr>
              <a:t>:</a:t>
            </a:r>
            <a:br>
              <a:rPr lang="en-ID" sz="3200" dirty="0">
                <a:latin typeface="Adobe Caslon Pro" panose="0205050205050A020403" pitchFamily="18" charset="0"/>
              </a:rPr>
            </a:br>
            <a:r>
              <a:rPr lang="en-ID" sz="3200" dirty="0">
                <a:latin typeface="Adobe Caslon Pro" panose="0205050205050A020403" pitchFamily="18" charset="0"/>
              </a:rPr>
              <a:t>2Al + 6HNO3 → 2Al(NO3)3 + 3H2</a:t>
            </a:r>
          </a:p>
          <a:p>
            <a:endParaRPr lang="en-ID" sz="3200" dirty="0">
              <a:latin typeface="Adobe Caslon Pro" panose="0205050205050A020403" pitchFamily="18" charset="0"/>
            </a:endParaRPr>
          </a:p>
          <a:p>
            <a:r>
              <a:rPr lang="en-ID" sz="3200" b="1" dirty="0">
                <a:latin typeface="Adobe Caslon Pro" panose="0205050205050A020403" pitchFamily="18" charset="0"/>
              </a:rPr>
              <a:t>Langkah 2:</a:t>
            </a:r>
            <a:br>
              <a:rPr lang="en-ID" sz="3200" dirty="0">
                <a:latin typeface="Adobe Caslon Pro" panose="0205050205050A020403" pitchFamily="18" charset="0"/>
              </a:rPr>
            </a:br>
            <a:r>
              <a:rPr lang="en-ID" sz="3200" dirty="0">
                <a:latin typeface="Adobe Caslon Pro" panose="0205050205050A020403" pitchFamily="18" charset="0"/>
              </a:rPr>
              <a:t>Aluminium </a:t>
            </a:r>
            <a:r>
              <a:rPr lang="en-ID" sz="3200" dirty="0" err="1">
                <a:latin typeface="Adobe Caslon Pro" panose="0205050205050A020403" pitchFamily="18" charset="0"/>
              </a:rPr>
              <a:t>nitrat</a:t>
            </a:r>
            <a:r>
              <a:rPr lang="en-ID" sz="3200" dirty="0">
                <a:latin typeface="Adobe Caslon Pro" panose="0205050205050A020403" pitchFamily="18" charset="0"/>
              </a:rPr>
              <a:t> yang </a:t>
            </a:r>
            <a:r>
              <a:rPr lang="en-ID" sz="3200" dirty="0" err="1">
                <a:latin typeface="Adobe Caslon Pro" panose="0205050205050A020403" pitchFamily="18" charset="0"/>
              </a:rPr>
              <a:t>terhasil</a:t>
            </a:r>
            <a:r>
              <a:rPr lang="en-ID" sz="3200" dirty="0">
                <a:latin typeface="Adobe Caslon Pro" panose="0205050205050A020403" pitchFamily="18" charset="0"/>
              </a:rPr>
              <a:t> </a:t>
            </a:r>
            <a:r>
              <a:rPr lang="en-ID" sz="3200" dirty="0" err="1">
                <a:latin typeface="Adobe Caslon Pro" panose="0205050205050A020403" pitchFamily="18" charset="0"/>
              </a:rPr>
              <a:t>bertindak</a:t>
            </a:r>
            <a:r>
              <a:rPr lang="en-ID" sz="3200" dirty="0">
                <a:latin typeface="Adobe Caslon Pro" panose="0205050205050A020403" pitchFamily="18" charset="0"/>
              </a:rPr>
              <a:t> </a:t>
            </a:r>
            <a:r>
              <a:rPr lang="en-ID" sz="3200" dirty="0" err="1">
                <a:latin typeface="Adobe Caslon Pro" panose="0205050205050A020403" pitchFamily="18" charset="0"/>
              </a:rPr>
              <a:t>balas</a:t>
            </a:r>
            <a:r>
              <a:rPr lang="en-ID" sz="3200" dirty="0">
                <a:latin typeface="Adobe Caslon Pro" panose="0205050205050A020403" pitchFamily="18" charset="0"/>
              </a:rPr>
              <a:t> </a:t>
            </a:r>
            <a:r>
              <a:rPr lang="en-ID" sz="3200" dirty="0" err="1">
                <a:latin typeface="Adobe Caslon Pro" panose="0205050205050A020403" pitchFamily="18" charset="0"/>
              </a:rPr>
              <a:t>dengan</a:t>
            </a:r>
            <a:r>
              <a:rPr lang="en-ID" sz="3200" dirty="0">
                <a:latin typeface="Adobe Caslon Pro" panose="0205050205050A020403" pitchFamily="18" charset="0"/>
              </a:rPr>
              <a:t> natrium </a:t>
            </a:r>
            <a:r>
              <a:rPr lang="en-ID" sz="3200" dirty="0" err="1">
                <a:latin typeface="Adobe Caslon Pro" panose="0205050205050A020403" pitchFamily="18" charset="0"/>
              </a:rPr>
              <a:t>karbonat</a:t>
            </a:r>
            <a:r>
              <a:rPr lang="en-ID" sz="3200" dirty="0">
                <a:latin typeface="Adobe Caslon Pro" panose="0205050205050A020403" pitchFamily="18" charset="0"/>
              </a:rPr>
              <a:t>:</a:t>
            </a:r>
            <a:br>
              <a:rPr lang="en-ID" sz="3200" dirty="0">
                <a:latin typeface="Adobe Caslon Pro" panose="0205050205050A020403" pitchFamily="18" charset="0"/>
              </a:rPr>
            </a:br>
            <a:r>
              <a:rPr lang="en-ID" sz="3200" dirty="0">
                <a:latin typeface="Adobe Caslon Pro" panose="0205050205050A020403" pitchFamily="18" charset="0"/>
              </a:rPr>
              <a:t>2Al(NO3)3 + 3Na2CO3 → 2Al(OH)3 + 3CO2 + 6NaNO3</a:t>
            </a:r>
          </a:p>
          <a:p>
            <a:endParaRPr lang="en-ID" sz="3200" b="1" dirty="0">
              <a:latin typeface="Adobe Caslon Pro" panose="0205050205050A020403" pitchFamily="18" charset="0"/>
            </a:endParaRPr>
          </a:p>
          <a:p>
            <a:r>
              <a:rPr lang="en-ID" sz="3200" b="1" dirty="0" err="1">
                <a:latin typeface="Adobe Caslon Pro" panose="0205050205050A020403" pitchFamily="18" charset="0"/>
              </a:rPr>
              <a:t>Soalan</a:t>
            </a:r>
            <a:r>
              <a:rPr lang="en-ID" sz="3200" b="1" dirty="0">
                <a:latin typeface="Adobe Caslon Pro" panose="0205050205050A020403" pitchFamily="18" charset="0"/>
              </a:rPr>
              <a:t>:</a:t>
            </a:r>
            <a:br>
              <a:rPr lang="en-ID" sz="3200" dirty="0">
                <a:latin typeface="Adobe Caslon Pro" panose="0205050205050A020403" pitchFamily="18" charset="0"/>
              </a:rPr>
            </a:br>
            <a:r>
              <a:rPr lang="en-ID" sz="3200" dirty="0">
                <a:latin typeface="Adobe Caslon Pro" panose="0205050205050A020403" pitchFamily="18" charset="0"/>
              </a:rPr>
              <a:t>Jika 8.1 g aluminium </a:t>
            </a:r>
            <a:r>
              <a:rPr lang="en-ID" sz="3200" dirty="0" err="1">
                <a:latin typeface="Adobe Caslon Pro" panose="0205050205050A020403" pitchFamily="18" charset="0"/>
              </a:rPr>
              <a:t>digunakan</a:t>
            </a:r>
            <a:r>
              <a:rPr lang="en-ID" sz="3200" dirty="0">
                <a:latin typeface="Adobe Caslon Pro" panose="0205050205050A020403" pitchFamily="18" charset="0"/>
              </a:rPr>
              <a:t> </a:t>
            </a:r>
            <a:r>
              <a:rPr lang="en-ID" sz="3200" dirty="0" err="1">
                <a:latin typeface="Adobe Caslon Pro" panose="0205050205050A020403" pitchFamily="18" charset="0"/>
              </a:rPr>
              <a:t>sepenuhnya</a:t>
            </a:r>
            <a:r>
              <a:rPr lang="en-ID" sz="3200" dirty="0">
                <a:latin typeface="Adobe Caslon Pro" panose="0205050205050A020403" pitchFamily="18" charset="0"/>
              </a:rPr>
              <a:t>, </a:t>
            </a:r>
            <a:r>
              <a:rPr lang="en-ID" sz="3200" dirty="0" err="1">
                <a:latin typeface="Adobe Caslon Pro" panose="0205050205050A020403" pitchFamily="18" charset="0"/>
              </a:rPr>
              <a:t>berapakah</a:t>
            </a:r>
            <a:r>
              <a:rPr lang="en-ID" sz="3200" dirty="0">
                <a:latin typeface="Adobe Caslon Pro" panose="0205050205050A020403" pitchFamily="18" charset="0"/>
              </a:rPr>
              <a:t> </a:t>
            </a:r>
            <a:r>
              <a:rPr lang="en-ID" sz="3200" dirty="0" err="1">
                <a:latin typeface="Adobe Caslon Pro" panose="0205050205050A020403" pitchFamily="18" charset="0"/>
              </a:rPr>
              <a:t>isipadu</a:t>
            </a:r>
            <a:r>
              <a:rPr lang="en-ID" sz="3200" dirty="0">
                <a:latin typeface="Adobe Caslon Pro" panose="0205050205050A020403" pitchFamily="18" charset="0"/>
              </a:rPr>
              <a:t> gas </a:t>
            </a:r>
            <a:r>
              <a:rPr lang="en-ID" sz="3200" dirty="0" err="1">
                <a:latin typeface="Adobe Caslon Pro" panose="0205050205050A020403" pitchFamily="18" charset="0"/>
              </a:rPr>
              <a:t>karbon</a:t>
            </a:r>
            <a:r>
              <a:rPr lang="en-ID" sz="3200" dirty="0">
                <a:latin typeface="Adobe Caslon Pro" panose="0205050205050A020403" pitchFamily="18" charset="0"/>
              </a:rPr>
              <a:t> </a:t>
            </a:r>
            <a:r>
              <a:rPr lang="en-ID" sz="3200" dirty="0" err="1">
                <a:latin typeface="Adobe Caslon Pro" panose="0205050205050A020403" pitchFamily="18" charset="0"/>
              </a:rPr>
              <a:t>dioksida</a:t>
            </a:r>
            <a:r>
              <a:rPr lang="en-ID" sz="3200" dirty="0">
                <a:latin typeface="Adobe Caslon Pro" panose="0205050205050A020403" pitchFamily="18" charset="0"/>
              </a:rPr>
              <a:t> yang </a:t>
            </a:r>
            <a:r>
              <a:rPr lang="en-ID" sz="3200" dirty="0" err="1">
                <a:latin typeface="Adobe Caslon Pro" panose="0205050205050A020403" pitchFamily="18" charset="0"/>
              </a:rPr>
              <a:t>terbentuk</a:t>
            </a:r>
            <a:r>
              <a:rPr lang="en-ID" sz="3200" dirty="0">
                <a:latin typeface="Adobe Caslon Pro" panose="0205050205050A020403" pitchFamily="18" charset="0"/>
              </a:rPr>
              <a:t> pada STP?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56365" y="-1093528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204382" y="11182"/>
            <a:ext cx="3961186" cy="3773930"/>
          </a:xfrm>
          <a:custGeom>
            <a:avLst/>
            <a:gdLst/>
            <a:ahLst/>
            <a:cxnLst/>
            <a:rect l="l" t="t" r="r" b="b"/>
            <a:pathLst>
              <a:path w="3961186" h="3773930">
                <a:moveTo>
                  <a:pt x="0" y="0"/>
                </a:moveTo>
                <a:lnTo>
                  <a:pt x="3961186" y="0"/>
                </a:lnTo>
                <a:lnTo>
                  <a:pt x="3961186" y="3773930"/>
                </a:lnTo>
                <a:lnTo>
                  <a:pt x="0" y="3773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88082" y="3029855"/>
            <a:ext cx="13694918" cy="6377246"/>
            <a:chOff x="0" y="0"/>
            <a:chExt cx="1025834" cy="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5834" cy="263001"/>
            </a:xfrm>
            <a:custGeom>
              <a:avLst/>
              <a:gdLst/>
              <a:ahLst/>
              <a:cxnLst/>
              <a:rect l="l" t="t" r="r" b="b"/>
              <a:pathLst>
                <a:path w="1025834" h="263001">
                  <a:moveTo>
                    <a:pt x="41645" y="0"/>
                  </a:moveTo>
                  <a:lnTo>
                    <a:pt x="984189" y="0"/>
                  </a:lnTo>
                  <a:cubicBezTo>
                    <a:pt x="1007189" y="0"/>
                    <a:pt x="1025834" y="18645"/>
                    <a:pt x="1025834" y="41645"/>
                  </a:cubicBezTo>
                  <a:lnTo>
                    <a:pt x="1025834" y="221356"/>
                  </a:lnTo>
                  <a:cubicBezTo>
                    <a:pt x="1025834" y="244356"/>
                    <a:pt x="1007189" y="263001"/>
                    <a:pt x="984189" y="263001"/>
                  </a:cubicBezTo>
                  <a:lnTo>
                    <a:pt x="41645" y="263001"/>
                  </a:lnTo>
                  <a:cubicBezTo>
                    <a:pt x="18645" y="263001"/>
                    <a:pt x="0" y="244356"/>
                    <a:pt x="0" y="221356"/>
                  </a:cubicBezTo>
                  <a:lnTo>
                    <a:pt x="0" y="41645"/>
                  </a:lnTo>
                  <a:cubicBezTo>
                    <a:pt x="0" y="18645"/>
                    <a:pt x="18645" y="0"/>
                    <a:pt x="41645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5834" cy="310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rot="415356">
            <a:off x="863639" y="862725"/>
            <a:ext cx="1755535" cy="2707047"/>
          </a:xfrm>
          <a:custGeom>
            <a:avLst/>
            <a:gdLst/>
            <a:ahLst/>
            <a:cxnLst/>
            <a:rect l="l" t="t" r="r" b="b"/>
            <a:pathLst>
              <a:path w="1755535" h="2707047">
                <a:moveTo>
                  <a:pt x="0" y="0"/>
                </a:moveTo>
                <a:lnTo>
                  <a:pt x="1755535" y="0"/>
                </a:lnTo>
                <a:lnTo>
                  <a:pt x="1755535" y="2707047"/>
                </a:lnTo>
                <a:lnTo>
                  <a:pt x="0" y="2707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813830" y="7298242"/>
            <a:ext cx="2510013" cy="2523779"/>
          </a:xfrm>
          <a:custGeom>
            <a:avLst/>
            <a:gdLst/>
            <a:ahLst/>
            <a:cxnLst/>
            <a:rect l="l" t="t" r="r" b="b"/>
            <a:pathLst>
              <a:path w="2510013" h="2523779">
                <a:moveTo>
                  <a:pt x="0" y="0"/>
                </a:moveTo>
                <a:lnTo>
                  <a:pt x="2510013" y="0"/>
                </a:lnTo>
                <a:lnTo>
                  <a:pt x="2510013" y="2523778"/>
                </a:lnTo>
                <a:lnTo>
                  <a:pt x="0" y="2523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4177692" y="1288225"/>
            <a:ext cx="11391919" cy="112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Penyelesaian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1E90E-DB75-4D95-9ECF-85EFE020DD8B}"/>
              </a:ext>
            </a:extLst>
          </p:cNvPr>
          <p:cNvSpPr txBox="1"/>
          <p:nvPr/>
        </p:nvSpPr>
        <p:spPr>
          <a:xfrm>
            <a:off x="3259005" y="3217656"/>
            <a:ext cx="1253270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Langkah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Mol Al = 8.1 / 27 = 0.3 mol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Dari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persamaan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 mol Al → 2 mol Al(NO₃)₃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→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Maka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0.3 mol Al → 0.3 mol Al(NO₃)₃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Langkah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2 mol Al(NO₃)₃ → 3 mol CO₂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Maka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0.3 mol Al(NO₃)₃ → (3/2) × 0.3 = 0.45 mol CO₂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Isipadu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CO₂ pada STP: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= 0.45 mol × 22.4 dm³/mol = 10.08 dm³</a:t>
            </a:r>
          </a:p>
        </p:txBody>
      </p:sp>
    </p:spTree>
    <p:extLst>
      <p:ext uri="{BB962C8B-B14F-4D97-AF65-F5344CB8AC3E}">
        <p14:creationId xmlns:p14="http://schemas.microsoft.com/office/powerpoint/2010/main" val="2087080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60311" y="-1093527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-2670157" y="8878570"/>
            <a:ext cx="7315200" cy="3976809"/>
          </a:xfrm>
          <a:custGeom>
            <a:avLst/>
            <a:gdLst/>
            <a:ahLst/>
            <a:cxnLst/>
            <a:rect l="l" t="t" r="r" b="b"/>
            <a:pathLst>
              <a:path w="7315200" h="3976809">
                <a:moveTo>
                  <a:pt x="0" y="0"/>
                </a:moveTo>
                <a:lnTo>
                  <a:pt x="7315200" y="0"/>
                </a:lnTo>
                <a:lnTo>
                  <a:pt x="7315200" y="3976809"/>
                </a:lnTo>
                <a:lnTo>
                  <a:pt x="0" y="3976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132968" y="1556430"/>
            <a:ext cx="2275522" cy="2548955"/>
          </a:xfrm>
          <a:custGeom>
            <a:avLst/>
            <a:gdLst/>
            <a:ahLst/>
            <a:cxnLst/>
            <a:rect l="l" t="t" r="r" b="b"/>
            <a:pathLst>
              <a:path w="2275522" h="2548955">
                <a:moveTo>
                  <a:pt x="0" y="0"/>
                </a:moveTo>
                <a:lnTo>
                  <a:pt x="2275522" y="0"/>
                </a:lnTo>
                <a:lnTo>
                  <a:pt x="2275522" y="2548956"/>
                </a:lnTo>
                <a:lnTo>
                  <a:pt x="0" y="25489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244474" y="1103386"/>
            <a:ext cx="1951926" cy="1373446"/>
          </a:xfrm>
          <a:custGeom>
            <a:avLst/>
            <a:gdLst/>
            <a:ahLst/>
            <a:cxnLst/>
            <a:rect l="l" t="t" r="r" b="b"/>
            <a:pathLst>
              <a:path w="1951926" h="1373446">
                <a:moveTo>
                  <a:pt x="0" y="0"/>
                </a:moveTo>
                <a:lnTo>
                  <a:pt x="1951926" y="0"/>
                </a:lnTo>
                <a:lnTo>
                  <a:pt x="1951926" y="1373447"/>
                </a:lnTo>
                <a:lnTo>
                  <a:pt x="0" y="13734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53320">
            <a:off x="15553545" y="7395157"/>
            <a:ext cx="1434367" cy="2149597"/>
          </a:xfrm>
          <a:custGeom>
            <a:avLst/>
            <a:gdLst/>
            <a:ahLst/>
            <a:cxnLst/>
            <a:rect l="l" t="t" r="r" b="b"/>
            <a:pathLst>
              <a:path w="1434367" h="2149597">
                <a:moveTo>
                  <a:pt x="0" y="0"/>
                </a:moveTo>
                <a:lnTo>
                  <a:pt x="1434367" y="0"/>
                </a:lnTo>
                <a:lnTo>
                  <a:pt x="1434367" y="2149597"/>
                </a:lnTo>
                <a:lnTo>
                  <a:pt x="0" y="21495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118114" y="2945565"/>
            <a:ext cx="974881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Pengekstrakan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Logam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dan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Peratusan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Hasil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Bertahap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17" name="Freeform 17"/>
          <p:cNvSpPr/>
          <p:nvPr/>
        </p:nvSpPr>
        <p:spPr>
          <a:xfrm rot="308681">
            <a:off x="-1840794" y="-1240218"/>
            <a:ext cx="3681588" cy="4687207"/>
          </a:xfrm>
          <a:custGeom>
            <a:avLst/>
            <a:gdLst/>
            <a:ahLst/>
            <a:cxnLst/>
            <a:rect l="l" t="t" r="r" b="b"/>
            <a:pathLst>
              <a:path w="3681588" h="4687207">
                <a:moveTo>
                  <a:pt x="0" y="0"/>
                </a:moveTo>
                <a:lnTo>
                  <a:pt x="3681588" y="0"/>
                </a:lnTo>
                <a:lnTo>
                  <a:pt x="3681588" y="4687207"/>
                </a:lnTo>
                <a:lnTo>
                  <a:pt x="0" y="46872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61966" y="4553698"/>
            <a:ext cx="8711686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4400" dirty="0" err="1"/>
              <a:t>Dalam</a:t>
            </a:r>
            <a:r>
              <a:rPr lang="en-ID" sz="4400" dirty="0"/>
              <a:t> proses </a:t>
            </a:r>
            <a:r>
              <a:rPr lang="en-ID" sz="4400" dirty="0" err="1"/>
              <a:t>pengeluaran</a:t>
            </a:r>
            <a:r>
              <a:rPr lang="en-ID" sz="4400" dirty="0"/>
              <a:t> </a:t>
            </a:r>
            <a:r>
              <a:rPr lang="en-ID" sz="4400" dirty="0" err="1"/>
              <a:t>logam</a:t>
            </a:r>
            <a:r>
              <a:rPr lang="en-ID" sz="4400" dirty="0"/>
              <a:t> </a:t>
            </a:r>
            <a:r>
              <a:rPr lang="en-ID" sz="4400" dirty="0" err="1"/>
              <a:t>daripada</a:t>
            </a:r>
            <a:r>
              <a:rPr lang="en-ID" sz="4400" dirty="0"/>
              <a:t> </a:t>
            </a:r>
            <a:r>
              <a:rPr lang="en-ID" sz="4400" dirty="0" err="1"/>
              <a:t>bijih</a:t>
            </a:r>
            <a:r>
              <a:rPr lang="en-ID" sz="4400" dirty="0"/>
              <a:t>, </a:t>
            </a:r>
            <a:r>
              <a:rPr lang="en-ID" sz="4400" dirty="0" err="1"/>
              <a:t>pengiraan</a:t>
            </a:r>
            <a:r>
              <a:rPr lang="en-ID" sz="4400" dirty="0"/>
              <a:t> </a:t>
            </a:r>
            <a:r>
              <a:rPr lang="en-ID" sz="4400" dirty="0" err="1"/>
              <a:t>melibatkan</a:t>
            </a:r>
            <a:r>
              <a:rPr lang="en-ID" sz="4400" dirty="0"/>
              <a:t> </a:t>
            </a:r>
            <a:r>
              <a:rPr lang="en-ID" sz="4400" dirty="0" err="1"/>
              <a:t>kecekapan</a:t>
            </a:r>
            <a:r>
              <a:rPr lang="en-ID" sz="4400" dirty="0"/>
              <a:t> proses dan </a:t>
            </a:r>
            <a:r>
              <a:rPr lang="en-ID" sz="4400" dirty="0" err="1"/>
              <a:t>peratus</a:t>
            </a:r>
            <a:r>
              <a:rPr lang="en-ID" sz="4400" dirty="0"/>
              <a:t> </a:t>
            </a:r>
            <a:r>
              <a:rPr lang="en-ID" sz="4400" dirty="0" err="1"/>
              <a:t>hasil</a:t>
            </a:r>
            <a:r>
              <a:rPr lang="en-ID" sz="4400" dirty="0"/>
              <a:t> di </a:t>
            </a:r>
            <a:r>
              <a:rPr lang="en-ID" sz="4400" dirty="0" err="1"/>
              <a:t>setiap</a:t>
            </a:r>
            <a:r>
              <a:rPr lang="en-ID" sz="4400" dirty="0"/>
              <a:t> </a:t>
            </a:r>
            <a:r>
              <a:rPr lang="en-ID" sz="4400" dirty="0" err="1"/>
              <a:t>tahap</a:t>
            </a:r>
            <a:r>
              <a:rPr lang="en-ID" sz="4400" dirty="0"/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3312816" y="1066227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7"/>
                </a:lnTo>
                <a:lnTo>
                  <a:pt x="0" y="9804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70080">
            <a:off x="4939264" y="8254251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83C266-0677-4DF2-8E03-CE8D33EBC09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2" r="65813"/>
          <a:stretch/>
        </p:blipFill>
        <p:spPr>
          <a:xfrm>
            <a:off x="12098561" y="4336966"/>
            <a:ext cx="1733502" cy="30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88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56365" y="-1093528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204382" y="11182"/>
            <a:ext cx="3961186" cy="3773930"/>
          </a:xfrm>
          <a:custGeom>
            <a:avLst/>
            <a:gdLst/>
            <a:ahLst/>
            <a:cxnLst/>
            <a:rect l="l" t="t" r="r" b="b"/>
            <a:pathLst>
              <a:path w="3961186" h="3773930">
                <a:moveTo>
                  <a:pt x="0" y="0"/>
                </a:moveTo>
                <a:lnTo>
                  <a:pt x="3961186" y="0"/>
                </a:lnTo>
                <a:lnTo>
                  <a:pt x="3961186" y="3773930"/>
                </a:lnTo>
                <a:lnTo>
                  <a:pt x="0" y="3773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88081" y="3270305"/>
            <a:ext cx="13694918" cy="5841951"/>
            <a:chOff x="0" y="0"/>
            <a:chExt cx="1025834" cy="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5834" cy="263001"/>
            </a:xfrm>
            <a:custGeom>
              <a:avLst/>
              <a:gdLst/>
              <a:ahLst/>
              <a:cxnLst/>
              <a:rect l="l" t="t" r="r" b="b"/>
              <a:pathLst>
                <a:path w="1025834" h="263001">
                  <a:moveTo>
                    <a:pt x="41645" y="0"/>
                  </a:moveTo>
                  <a:lnTo>
                    <a:pt x="984189" y="0"/>
                  </a:lnTo>
                  <a:cubicBezTo>
                    <a:pt x="1007189" y="0"/>
                    <a:pt x="1025834" y="18645"/>
                    <a:pt x="1025834" y="41645"/>
                  </a:cubicBezTo>
                  <a:lnTo>
                    <a:pt x="1025834" y="221356"/>
                  </a:lnTo>
                  <a:cubicBezTo>
                    <a:pt x="1025834" y="244356"/>
                    <a:pt x="1007189" y="263001"/>
                    <a:pt x="984189" y="263001"/>
                  </a:cubicBezTo>
                  <a:lnTo>
                    <a:pt x="41645" y="263001"/>
                  </a:lnTo>
                  <a:cubicBezTo>
                    <a:pt x="18645" y="263001"/>
                    <a:pt x="0" y="244356"/>
                    <a:pt x="0" y="221356"/>
                  </a:cubicBezTo>
                  <a:lnTo>
                    <a:pt x="0" y="41645"/>
                  </a:lnTo>
                  <a:cubicBezTo>
                    <a:pt x="0" y="18645"/>
                    <a:pt x="18645" y="0"/>
                    <a:pt x="41645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5834" cy="310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rot="415356">
            <a:off x="863639" y="862725"/>
            <a:ext cx="1755535" cy="2707047"/>
          </a:xfrm>
          <a:custGeom>
            <a:avLst/>
            <a:gdLst/>
            <a:ahLst/>
            <a:cxnLst/>
            <a:rect l="l" t="t" r="r" b="b"/>
            <a:pathLst>
              <a:path w="1755535" h="2707047">
                <a:moveTo>
                  <a:pt x="0" y="0"/>
                </a:moveTo>
                <a:lnTo>
                  <a:pt x="1755535" y="0"/>
                </a:lnTo>
                <a:lnTo>
                  <a:pt x="1755535" y="2707047"/>
                </a:lnTo>
                <a:lnTo>
                  <a:pt x="0" y="2707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813830" y="7298242"/>
            <a:ext cx="2510013" cy="2523779"/>
          </a:xfrm>
          <a:custGeom>
            <a:avLst/>
            <a:gdLst/>
            <a:ahLst/>
            <a:cxnLst/>
            <a:rect l="l" t="t" r="r" b="b"/>
            <a:pathLst>
              <a:path w="2510013" h="2523779">
                <a:moveTo>
                  <a:pt x="0" y="0"/>
                </a:moveTo>
                <a:lnTo>
                  <a:pt x="2510013" y="0"/>
                </a:lnTo>
                <a:lnTo>
                  <a:pt x="2510013" y="2523778"/>
                </a:lnTo>
                <a:lnTo>
                  <a:pt x="0" y="2523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3607301" y="1345137"/>
            <a:ext cx="12532702" cy="2398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Contoh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2: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Peratusan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 Hasil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Bertahap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Bobby Jones"/>
              <a:ea typeface="Bobby Jones"/>
              <a:cs typeface="Bobby Jones"/>
              <a:sym typeface="Bobby Jones"/>
            </a:endParaRPr>
          </a:p>
          <a:p>
            <a:pPr marL="0" marR="0" lvl="0" indent="0" algn="ctr" defTabSz="914400" rtl="0" eaLnBrk="1" fontAlgn="auto" latinLnBrk="0" hangingPunct="1">
              <a:lnSpc>
                <a:spcPts val="98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1E90E-DB75-4D95-9ECF-85EFE020DD8B}"/>
              </a:ext>
            </a:extLst>
          </p:cNvPr>
          <p:cNvSpPr txBox="1"/>
          <p:nvPr/>
        </p:nvSpPr>
        <p:spPr>
          <a:xfrm>
            <a:off x="3100134" y="4251254"/>
            <a:ext cx="128708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Sebatian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besi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(III)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oksida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,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Fe₂O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₃,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direduksi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dengan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karbon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menghasilkan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besi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Fe2O3+3C→2Fe+3COFe2​O3​+3C→2Fe+3CO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Jika 100 g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Fe₂O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₃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digunakan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hanya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60 g Fe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diperoleh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,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kira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Hasil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teori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besi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Peratus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hasil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sebenar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14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56365" y="-1093528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204382" y="11182"/>
            <a:ext cx="3961186" cy="3773930"/>
          </a:xfrm>
          <a:custGeom>
            <a:avLst/>
            <a:gdLst/>
            <a:ahLst/>
            <a:cxnLst/>
            <a:rect l="l" t="t" r="r" b="b"/>
            <a:pathLst>
              <a:path w="3961186" h="3773930">
                <a:moveTo>
                  <a:pt x="0" y="0"/>
                </a:moveTo>
                <a:lnTo>
                  <a:pt x="3961186" y="0"/>
                </a:lnTo>
                <a:lnTo>
                  <a:pt x="3961186" y="3773930"/>
                </a:lnTo>
                <a:lnTo>
                  <a:pt x="0" y="3773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88082" y="3029855"/>
            <a:ext cx="13694918" cy="6377246"/>
            <a:chOff x="0" y="0"/>
            <a:chExt cx="1025834" cy="263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5834" cy="263001"/>
            </a:xfrm>
            <a:custGeom>
              <a:avLst/>
              <a:gdLst/>
              <a:ahLst/>
              <a:cxnLst/>
              <a:rect l="l" t="t" r="r" b="b"/>
              <a:pathLst>
                <a:path w="1025834" h="263001">
                  <a:moveTo>
                    <a:pt x="41645" y="0"/>
                  </a:moveTo>
                  <a:lnTo>
                    <a:pt x="984189" y="0"/>
                  </a:lnTo>
                  <a:cubicBezTo>
                    <a:pt x="1007189" y="0"/>
                    <a:pt x="1025834" y="18645"/>
                    <a:pt x="1025834" y="41645"/>
                  </a:cubicBezTo>
                  <a:lnTo>
                    <a:pt x="1025834" y="221356"/>
                  </a:lnTo>
                  <a:cubicBezTo>
                    <a:pt x="1025834" y="244356"/>
                    <a:pt x="1007189" y="263001"/>
                    <a:pt x="984189" y="263001"/>
                  </a:cubicBezTo>
                  <a:lnTo>
                    <a:pt x="41645" y="263001"/>
                  </a:lnTo>
                  <a:cubicBezTo>
                    <a:pt x="18645" y="263001"/>
                    <a:pt x="0" y="244356"/>
                    <a:pt x="0" y="221356"/>
                  </a:cubicBezTo>
                  <a:lnTo>
                    <a:pt x="0" y="41645"/>
                  </a:lnTo>
                  <a:cubicBezTo>
                    <a:pt x="0" y="18645"/>
                    <a:pt x="18645" y="0"/>
                    <a:pt x="41645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25834" cy="310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rot="415356">
            <a:off x="863639" y="862725"/>
            <a:ext cx="1755535" cy="2707047"/>
          </a:xfrm>
          <a:custGeom>
            <a:avLst/>
            <a:gdLst/>
            <a:ahLst/>
            <a:cxnLst/>
            <a:rect l="l" t="t" r="r" b="b"/>
            <a:pathLst>
              <a:path w="1755535" h="2707047">
                <a:moveTo>
                  <a:pt x="0" y="0"/>
                </a:moveTo>
                <a:lnTo>
                  <a:pt x="1755535" y="0"/>
                </a:lnTo>
                <a:lnTo>
                  <a:pt x="1755535" y="2707047"/>
                </a:lnTo>
                <a:lnTo>
                  <a:pt x="0" y="27070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97548" b="-217218"/>
            </a:stretch>
          </a:blipFill>
          <a:ln cap="sq">
            <a:noFill/>
            <a:prstDash val="solid"/>
            <a:miter/>
          </a:ln>
        </p:spPr>
      </p:sp>
      <p:grpSp>
        <p:nvGrpSpPr>
          <p:cNvPr id="29" name="Group 29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813830" y="7298242"/>
            <a:ext cx="2510013" cy="2523779"/>
          </a:xfrm>
          <a:custGeom>
            <a:avLst/>
            <a:gdLst/>
            <a:ahLst/>
            <a:cxnLst/>
            <a:rect l="l" t="t" r="r" b="b"/>
            <a:pathLst>
              <a:path w="2510013" h="2523779">
                <a:moveTo>
                  <a:pt x="0" y="0"/>
                </a:moveTo>
                <a:lnTo>
                  <a:pt x="2510013" y="0"/>
                </a:lnTo>
                <a:lnTo>
                  <a:pt x="2510013" y="2523778"/>
                </a:lnTo>
                <a:lnTo>
                  <a:pt x="0" y="2523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4177692" y="1288225"/>
            <a:ext cx="11391919" cy="112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Penyelesaian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Bobby Jones"/>
                <a:ea typeface="Bobby Jones"/>
                <a:cs typeface="Bobby Jones"/>
                <a:sym typeface="Bobby Jones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A1E90E-DB75-4D95-9ECF-85EFE020DD8B}"/>
              </a:ext>
            </a:extLst>
          </p:cNvPr>
          <p:cNvSpPr txBox="1"/>
          <p:nvPr/>
        </p:nvSpPr>
        <p:spPr>
          <a:xfrm>
            <a:off x="3269190" y="3945965"/>
            <a:ext cx="125327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Jisim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molar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Fe₂O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₃ = (2×55.8) + (3×16) = 159.6 g/mol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600" dirty="0">
                <a:solidFill>
                  <a:prstClr val="black"/>
                </a:solidFill>
                <a:latin typeface="Adobe Caslon Pro" panose="0205050205050A020403" pitchFamily="18" charset="0"/>
              </a:rPr>
              <a:t>     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Mol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Fe₂O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₃ = 100 / 159.6 = 0.6266 mol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    1 mol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Fe₂O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₃ → 2 mol Fe →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Maka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0.6266 mol → 1.253 mol 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600" dirty="0">
                <a:solidFill>
                  <a:prstClr val="black"/>
                </a:solidFill>
                <a:latin typeface="Adobe Caslon Pro" panose="0205050205050A020403" pitchFamily="18" charset="0"/>
              </a:rPr>
              <a:t>     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Jisim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teori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Fe = 1.253 mol × 55.8 g/mol = 69.94 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Caslon Pro" panose="0205050205050A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600" dirty="0">
                <a:solidFill>
                  <a:prstClr val="black"/>
                </a:solidFill>
                <a:latin typeface="Adobe Caslon Pro" panose="0205050205050A020403" pitchFamily="18" charset="0"/>
              </a:rPr>
              <a:t>2. 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Peratus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</a:t>
            </a:r>
            <a:r>
              <a:rPr kumimoji="0" lang="en-ID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hasil</a:t>
            </a:r>
            <a:r>
              <a:rPr kumimoji="0" lang="en-I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aslon Pro" panose="0205050205050A020403" pitchFamily="18" charset="0"/>
                <a:ea typeface="+mn-ea"/>
                <a:cs typeface="+mn-cs"/>
              </a:rPr>
              <a:t> = (60 / 69.94) × 100% = 85.78%</a:t>
            </a:r>
          </a:p>
        </p:txBody>
      </p:sp>
    </p:spTree>
    <p:extLst>
      <p:ext uri="{BB962C8B-B14F-4D97-AF65-F5344CB8AC3E}">
        <p14:creationId xmlns:p14="http://schemas.microsoft.com/office/powerpoint/2010/main" val="1367708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83131">
            <a:off x="2160311" y="-1093527"/>
            <a:ext cx="13975270" cy="9757279"/>
          </a:xfrm>
          <a:custGeom>
            <a:avLst/>
            <a:gdLst/>
            <a:ahLst/>
            <a:cxnLst/>
            <a:rect l="l" t="t" r="r" b="b"/>
            <a:pathLst>
              <a:path w="13975270" h="9757279">
                <a:moveTo>
                  <a:pt x="0" y="0"/>
                </a:moveTo>
                <a:lnTo>
                  <a:pt x="13975269" y="0"/>
                </a:lnTo>
                <a:lnTo>
                  <a:pt x="13975269" y="9757279"/>
                </a:lnTo>
                <a:lnTo>
                  <a:pt x="0" y="975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028700" y="3617001"/>
            <a:ext cx="9214179" cy="3722011"/>
            <a:chOff x="0" y="0"/>
            <a:chExt cx="2942715" cy="6948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42715" cy="694815"/>
            </a:xfrm>
            <a:custGeom>
              <a:avLst/>
              <a:gdLst/>
              <a:ahLst/>
              <a:cxnLst/>
              <a:rect l="l" t="t" r="r" b="b"/>
              <a:pathLst>
                <a:path w="2942715" h="694815">
                  <a:moveTo>
                    <a:pt x="16804" y="0"/>
                  </a:moveTo>
                  <a:lnTo>
                    <a:pt x="2925911" y="0"/>
                  </a:lnTo>
                  <a:cubicBezTo>
                    <a:pt x="2935192" y="0"/>
                    <a:pt x="2942715" y="7524"/>
                    <a:pt x="2942715" y="16804"/>
                  </a:cubicBezTo>
                  <a:lnTo>
                    <a:pt x="2942715" y="678011"/>
                  </a:lnTo>
                  <a:cubicBezTo>
                    <a:pt x="2942715" y="687291"/>
                    <a:pt x="2935192" y="694815"/>
                    <a:pt x="2925911" y="694815"/>
                  </a:cubicBezTo>
                  <a:lnTo>
                    <a:pt x="16804" y="694815"/>
                  </a:lnTo>
                  <a:cubicBezTo>
                    <a:pt x="7524" y="694815"/>
                    <a:pt x="0" y="687291"/>
                    <a:pt x="0" y="678011"/>
                  </a:cubicBezTo>
                  <a:lnTo>
                    <a:pt x="0" y="16804"/>
                  </a:lnTo>
                  <a:cubicBezTo>
                    <a:pt x="0" y="7524"/>
                    <a:pt x="7524" y="0"/>
                    <a:pt x="16804" y="0"/>
                  </a:cubicBezTo>
                  <a:close/>
                </a:path>
              </a:pathLst>
            </a:custGeom>
            <a:solidFill>
              <a:srgbClr val="F3CA52"/>
            </a:solidFill>
            <a:ln w="38100" cap="sq">
              <a:solidFill>
                <a:srgbClr val="191919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942715" cy="7424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03409" y="9912434"/>
            <a:ext cx="20354123" cy="3086100"/>
            <a:chOff x="0" y="0"/>
            <a:chExt cx="536075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60757" cy="812800"/>
            </a:xfrm>
            <a:custGeom>
              <a:avLst/>
              <a:gdLst/>
              <a:ahLst/>
              <a:cxnLst/>
              <a:rect l="l" t="t" r="r" b="b"/>
              <a:pathLst>
                <a:path w="5360757" h="812800">
                  <a:moveTo>
                    <a:pt x="0" y="0"/>
                  </a:moveTo>
                  <a:lnTo>
                    <a:pt x="5360757" y="0"/>
                  </a:lnTo>
                  <a:lnTo>
                    <a:pt x="53607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36075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752601" y="1382034"/>
            <a:ext cx="2824023" cy="3163366"/>
          </a:xfrm>
          <a:custGeom>
            <a:avLst/>
            <a:gdLst/>
            <a:ahLst/>
            <a:cxnLst/>
            <a:rect l="l" t="t" r="r" b="b"/>
            <a:pathLst>
              <a:path w="2824023" h="3163366">
                <a:moveTo>
                  <a:pt x="0" y="0"/>
                </a:moveTo>
                <a:lnTo>
                  <a:pt x="2824024" y="0"/>
                </a:lnTo>
                <a:lnTo>
                  <a:pt x="2824024" y="3163366"/>
                </a:lnTo>
                <a:lnTo>
                  <a:pt x="0" y="3163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887199" y="5741601"/>
            <a:ext cx="7082437" cy="6122176"/>
          </a:xfrm>
          <a:custGeom>
            <a:avLst/>
            <a:gdLst/>
            <a:ahLst/>
            <a:cxnLst/>
            <a:rect l="l" t="t" r="r" b="b"/>
            <a:pathLst>
              <a:path w="10614674" h="8240847">
                <a:moveTo>
                  <a:pt x="0" y="0"/>
                </a:moveTo>
                <a:lnTo>
                  <a:pt x="10614674" y="0"/>
                </a:lnTo>
                <a:lnTo>
                  <a:pt x="10614674" y="8240847"/>
                </a:lnTo>
                <a:lnTo>
                  <a:pt x="0" y="82408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53943" y="3785112"/>
            <a:ext cx="8519709" cy="322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Nisbah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isipadu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gas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dalam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tindak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balas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yang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berlaku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pada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suhu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dan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tekanan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yang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sama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boleh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dihitung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menggunakan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nisbah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koefisien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dalam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persamaan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 </a:t>
            </a:r>
            <a:r>
              <a:rPr lang="en-US" sz="3600" dirty="0" err="1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seimbang</a:t>
            </a:r>
            <a:r>
              <a:rPr lang="en-US" sz="3600" dirty="0">
                <a:solidFill>
                  <a:srgbClr val="191919"/>
                </a:solidFill>
                <a:latin typeface="Schadow BT" panose="02060504050505030204" pitchFamily="18" charset="0"/>
                <a:ea typeface="Public Sans"/>
                <a:cs typeface="Public Sans"/>
                <a:sym typeface="Public San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403201"/>
            <a:ext cx="90166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5400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Tindak</a:t>
            </a:r>
            <a:r>
              <a:rPr lang="en-US" sz="5400" dirty="0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r>
              <a:rPr lang="en-US" sz="5400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Balas</a:t>
            </a:r>
            <a:r>
              <a:rPr lang="en-US" sz="5400" dirty="0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 Gas </a:t>
            </a:r>
            <a:r>
              <a:rPr lang="en-US" sz="5400" dirty="0" err="1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dengan</a:t>
            </a:r>
            <a:r>
              <a:rPr lang="en-US" sz="5400" dirty="0">
                <a:solidFill>
                  <a:srgbClr val="191919"/>
                </a:solidFill>
                <a:latin typeface="Bobby Jones"/>
                <a:ea typeface="Bobby Jones"/>
                <a:cs typeface="Bobby Jones"/>
                <a:sym typeface="Bobby Jones"/>
              </a:rPr>
              <a:t> Hukum Gay-Lussac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676641" y="914721"/>
            <a:ext cx="1642199" cy="1651206"/>
          </a:xfrm>
          <a:custGeom>
            <a:avLst/>
            <a:gdLst/>
            <a:ahLst/>
            <a:cxnLst/>
            <a:rect l="l" t="t" r="r" b="b"/>
            <a:pathLst>
              <a:path w="1642199" h="1651206">
                <a:moveTo>
                  <a:pt x="0" y="0"/>
                </a:moveTo>
                <a:lnTo>
                  <a:pt x="1642199" y="0"/>
                </a:lnTo>
                <a:lnTo>
                  <a:pt x="1642199" y="1651206"/>
                </a:lnTo>
                <a:lnTo>
                  <a:pt x="0" y="16512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21014">
            <a:off x="-878487" y="7889758"/>
            <a:ext cx="2958484" cy="2372166"/>
          </a:xfrm>
          <a:custGeom>
            <a:avLst/>
            <a:gdLst/>
            <a:ahLst/>
            <a:cxnLst/>
            <a:rect l="l" t="t" r="r" b="b"/>
            <a:pathLst>
              <a:path w="2958484" h="2372166">
                <a:moveTo>
                  <a:pt x="0" y="0"/>
                </a:moveTo>
                <a:lnTo>
                  <a:pt x="2958484" y="0"/>
                </a:lnTo>
                <a:lnTo>
                  <a:pt x="2958484" y="2372166"/>
                </a:lnTo>
                <a:lnTo>
                  <a:pt x="0" y="23721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683596" y="695139"/>
            <a:ext cx="2381142" cy="2268579"/>
          </a:xfrm>
          <a:custGeom>
            <a:avLst/>
            <a:gdLst/>
            <a:ahLst/>
            <a:cxnLst/>
            <a:rect l="l" t="t" r="r" b="b"/>
            <a:pathLst>
              <a:path w="2381142" h="2268579">
                <a:moveTo>
                  <a:pt x="0" y="0"/>
                </a:moveTo>
                <a:lnTo>
                  <a:pt x="2381142" y="0"/>
                </a:lnTo>
                <a:lnTo>
                  <a:pt x="2381142" y="2268578"/>
                </a:lnTo>
                <a:lnTo>
                  <a:pt x="0" y="2268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70080">
            <a:off x="13927443" y="6334964"/>
            <a:ext cx="980406" cy="980406"/>
          </a:xfrm>
          <a:custGeom>
            <a:avLst/>
            <a:gdLst/>
            <a:ahLst/>
            <a:cxnLst/>
            <a:rect l="l" t="t" r="r" b="b"/>
            <a:pathLst>
              <a:path w="980406" h="980406">
                <a:moveTo>
                  <a:pt x="0" y="0"/>
                </a:moveTo>
                <a:lnTo>
                  <a:pt x="980406" y="0"/>
                </a:lnTo>
                <a:lnTo>
                  <a:pt x="980406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959</Words>
  <Application>Microsoft Office PowerPoint</Application>
  <PresentationFormat>Custom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Adobe Caslon Pro</vt:lpstr>
      <vt:lpstr>Public Sans</vt:lpstr>
      <vt:lpstr>Bobby Jones</vt:lpstr>
      <vt:lpstr>Schadow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7</cp:revision>
  <dcterms:created xsi:type="dcterms:W3CDTF">2006-08-16T00:00:00Z</dcterms:created>
  <dcterms:modified xsi:type="dcterms:W3CDTF">2025-08-03T08:52:00Z</dcterms:modified>
  <dc:identifier>DAGu_EpACBw</dc:identifier>
</cp:coreProperties>
</file>